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commentAuthors.xml" ContentType="application/vnd.openxmlformats-officedocument.presentationml.commentAuthor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9" r:id="rId4"/>
    <p:sldId id="257" r:id="rId5"/>
    <p:sldId id="260" r:id="rId6"/>
    <p:sldId id="267" r:id="rId7"/>
    <p:sldId id="258" r:id="rId8"/>
    <p:sldId id="262" r:id="rId9"/>
    <p:sldId id="266" r:id="rId10"/>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ell" initials="d" lastIdx="6"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99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620" autoAdjust="0"/>
  </p:normalViewPr>
  <p:slideViewPr>
    <p:cSldViewPr>
      <p:cViewPr varScale="1">
        <p:scale>
          <a:sx n="105" d="100"/>
          <a:sy n="105" d="100"/>
        </p:scale>
        <p:origin x="1716" y="10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4" Type="http://schemas.openxmlformats.org/officeDocument/2006/relationships/commentAuthors" Target="commentAuthors.xml"/><Relationship Id="rId13" Type="http://schemas.openxmlformats.org/officeDocument/2006/relationships/tableStyles" Target="tableStyles.xml"/><Relationship Id="rId12" Type="http://schemas.openxmlformats.org/officeDocument/2006/relationships/viewProps" Target="viewProps.xml"/><Relationship Id="rId11" Type="http://schemas.openxmlformats.org/officeDocument/2006/relationships/presProps" Target="presProps.xml"/><Relationship Id="rId10" Type="http://schemas.openxmlformats.org/officeDocument/2006/relationships/slide" Target="slides/slide8.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a:t>单击此处编辑母版副标题样式</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fld>
            <a:endParaRPr lang="zh-CN"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标题和表格">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a:t>单击此处编辑母版标题样式</a:t>
            </a:r>
            <a:endParaRPr lang="zh-CN" altLang="en-US" noProof="1"/>
          </a:p>
        </p:txBody>
      </p:sp>
      <p:sp>
        <p:nvSpPr>
          <p:cNvPr id="3" name="表格占位符 2"/>
          <p:cNvSpPr>
            <a:spLocks noGrp="1"/>
          </p:cNvSpPr>
          <p:nvPr>
            <p:ph type="tbl" idx="1"/>
          </p:nvPr>
        </p:nvSpPr>
        <p:spPr/>
        <p:txBody>
          <a:bodyPr/>
          <a:lstStyle/>
          <a:p>
            <a:pPr lvl="0"/>
            <a:endParaRPr lang="zh-CN" altLang="en-US" noProof="1"/>
          </a:p>
        </p:txBody>
      </p:sp>
      <p:sp>
        <p:nvSpPr>
          <p:cNvPr id="4" name="日期占位符 1027"/>
          <p:cNvSpPr>
            <a:spLocks noGrp="1"/>
          </p:cNvSpPr>
          <p:nvPr>
            <p:ph type="dt" sz="half" idx="10"/>
          </p:nvPr>
        </p:nvSpPr>
        <p:spPr/>
        <p:txBody>
          <a:bodyPr/>
          <a:lstStyle>
            <a:lvl1pPr>
              <a:defRPr/>
            </a:lvl1pPr>
          </a:lstStyle>
          <a:p>
            <a:pPr>
              <a:defRPr/>
            </a:pPr>
            <a:endParaRPr lang="zh-CN" altLang="en-US"/>
          </a:p>
        </p:txBody>
      </p:sp>
      <p:sp>
        <p:nvSpPr>
          <p:cNvPr id="5" name="页脚占位符 1028"/>
          <p:cNvSpPr>
            <a:spLocks noGrp="1"/>
          </p:cNvSpPr>
          <p:nvPr>
            <p:ph type="ftr" sz="quarter" idx="11"/>
          </p:nvPr>
        </p:nvSpPr>
        <p:spPr/>
        <p:txBody>
          <a:bodyPr/>
          <a:lstStyle>
            <a:lvl1pPr>
              <a:defRPr/>
            </a:lvl1pPr>
          </a:lstStyle>
          <a:p>
            <a:pPr>
              <a:defRPr/>
            </a:pPr>
            <a:endParaRPr lang="zh-CN" altLang="en-US"/>
          </a:p>
        </p:txBody>
      </p:sp>
      <p:sp>
        <p:nvSpPr>
          <p:cNvPr id="6" name="灯片编号占位符 1029"/>
          <p:cNvSpPr>
            <a:spLocks noGrp="1"/>
          </p:cNvSpPr>
          <p:nvPr>
            <p:ph type="sldNum" sz="quarter" idx="12"/>
          </p:nvPr>
        </p:nvSpPr>
        <p:spPr/>
        <p:txBody>
          <a:bodyPr/>
          <a:lstStyle>
            <a:lvl1pPr>
              <a:defRPr/>
            </a:lvl1pPr>
          </a:lstStyle>
          <a:p>
            <a:fld id="{03D45794-373F-4189-A9BD-6FFFD68B451C}" type="slidenum">
              <a:rPr lang="zh-CN" altLang="en-US"/>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内容占位符 2"/>
          <p:cNvSpPr>
            <a:spLocks noGrp="1"/>
          </p:cNvSpPr>
          <p:nvPr>
            <p:ph idx="1"/>
          </p:nvPr>
        </p:nvSpPr>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a:t>单击此处编辑母版文本样式</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5" name="日期占位符 4"/>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7" name="日期占位符 6"/>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0C913308-F349-4B6D-A68A-DD1791B4A57B}"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日期占位符 2"/>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0C913308-F349-4B6D-A68A-DD1791B4A57B}"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0C913308-F349-4B6D-A68A-DD1791B4A57B}"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endParaRPr lang="zh-CN" altLang="en-US"/>
          </a:p>
        </p:txBody>
      </p:sp>
      <p:sp>
        <p:nvSpPr>
          <p:cNvPr id="5" name="日期占位符 4"/>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endParaRPr lang="zh-CN" altLang="en-US"/>
          </a:p>
        </p:txBody>
      </p:sp>
      <p:sp>
        <p:nvSpPr>
          <p:cNvPr id="5" name="日期占位符 4"/>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3" Type="http://schemas.openxmlformats.org/officeDocument/2006/relationships/theme" Target="../theme/theme1.xml"/><Relationship Id="rId12" Type="http://schemas.openxmlformats.org/officeDocument/2006/relationships/slideLayout" Target="../slideLayouts/slideLayout12.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CN" altLang="en-US"/>
              <a:t>单击此处编辑母版标题样式</a:t>
            </a:r>
            <a:endParaRPr lang="zh-CN" altLang="en-US"/>
          </a:p>
        </p:txBody>
      </p:sp>
      <p:sp>
        <p:nvSpPr>
          <p:cNvPr id="3" name="文本占位符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0820CF-B880-4189-942D-D702A7CBA730}" type="datetimeFigureOut">
              <a:rPr lang="zh-CN" altLang="en-US" smtClean="0"/>
            </a:fld>
            <a:endParaRPr lang="zh-CN" altLang="en-US"/>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913308-F349-4B6D-A68A-DD1791B4A57B}" type="slidenum">
              <a:rPr lang="zh-CN" altLang="en-US" smtClean="0"/>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1.jpeg"/></Relationships>
</file>

<file path=ppt/slides/_rels/slide2.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image" Target="../media/image3.png"/><Relationship Id="rId1" Type="http://schemas.openxmlformats.org/officeDocument/2006/relationships/image" Target="../media/image2.jpeg"/></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image" Target="../media/image3.png"/><Relationship Id="rId1" Type="http://schemas.openxmlformats.org/officeDocument/2006/relationships/image" Target="../media/image2.jpeg"/></Relationships>
</file>

<file path=ppt/slides/_rels/slide4.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image" Target="../media/image3.png"/><Relationship Id="rId1" Type="http://schemas.openxmlformats.org/officeDocument/2006/relationships/image" Target="../media/image2.jpeg"/></Relationships>
</file>

<file path=ppt/slides/_rels/slide5.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image" Target="../media/image3.png"/><Relationship Id="rId1" Type="http://schemas.openxmlformats.org/officeDocument/2006/relationships/image" Target="../media/image2.jpeg"/></Relationships>
</file>

<file path=ppt/slides/_rels/slide6.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image" Target="../media/image3.png"/><Relationship Id="rId1" Type="http://schemas.openxmlformats.org/officeDocument/2006/relationships/image" Target="../media/image2.jpeg"/></Relationships>
</file>

<file path=ppt/slides/_rels/slide7.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image" Target="../media/image3.png"/><Relationship Id="rId1" Type="http://schemas.openxmlformats.org/officeDocument/2006/relationships/image" Target="../media/image2.jpeg"/></Relationships>
</file>

<file path=ppt/slides/_rels/slide8.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image" Target="../media/image3.png"/><Relationship Id="rId1"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bg bwMode="auto">
      <p:bgPr>
        <a:solidFill>
          <a:srgbClr val="990099"/>
        </a:solidFill>
        <a:effectLst/>
      </p:bgPr>
    </p:bg>
    <p:spTree>
      <p:nvGrpSpPr>
        <p:cNvPr id="1" name=""/>
        <p:cNvGrpSpPr/>
        <p:nvPr/>
      </p:nvGrpSpPr>
      <p:grpSpPr>
        <a:xfrm>
          <a:off x="0" y="0"/>
          <a:ext cx="0" cy="0"/>
          <a:chOff x="0" y="0"/>
          <a:chExt cx="0" cy="0"/>
        </a:xfrm>
      </p:grpSpPr>
      <p:pic>
        <p:nvPicPr>
          <p:cNvPr id="4098" name="Picture 23" descr="top2"/>
          <p:cNvPicPr>
            <a:picLocks noChangeAspect="1" noChangeArrowheads="1"/>
          </p:cNvPicPr>
          <p:nvPr/>
        </p:nvPicPr>
        <p:blipFill>
          <a:blip r:embed="rId1" cstate="print"/>
          <a:srcRect/>
          <a:stretch>
            <a:fillRect/>
          </a:stretch>
        </p:blipFill>
        <p:spPr bwMode="auto">
          <a:xfrm>
            <a:off x="0" y="0"/>
            <a:ext cx="9144000" cy="1484784"/>
          </a:xfrm>
          <a:prstGeom prst="rect">
            <a:avLst/>
          </a:prstGeom>
          <a:noFill/>
          <a:ln w="9525">
            <a:noFill/>
            <a:miter lim="800000"/>
            <a:headEnd/>
            <a:tailEnd/>
          </a:ln>
        </p:spPr>
      </p:pic>
      <p:sp>
        <p:nvSpPr>
          <p:cNvPr id="4099" name="矩形 5123"/>
          <p:cNvSpPr>
            <a:spLocks noChangeArrowheads="1"/>
          </p:cNvSpPr>
          <p:nvPr/>
        </p:nvSpPr>
        <p:spPr bwMode="auto">
          <a:xfrm>
            <a:off x="0" y="0"/>
            <a:ext cx="6165850" cy="549275"/>
          </a:xfrm>
          <a:prstGeom prst="rect">
            <a:avLst/>
          </a:prstGeom>
          <a:noFill/>
          <a:ln w="9525">
            <a:noFill/>
            <a:miter lim="800000"/>
          </a:ln>
        </p:spPr>
        <p:txBody>
          <a:bodyPr/>
          <a:lstStyle/>
          <a:p>
            <a:pPr algn="r" eaLnBrk="1" hangingPunct="1"/>
            <a:r>
              <a:rPr lang="zh-CN" altLang="en-US" sz="900">
                <a:solidFill>
                  <a:srgbClr val="000000"/>
                </a:solidFill>
              </a:rPr>
              <a:t>　</a:t>
            </a:r>
            <a:endParaRPr lang="zh-CN" altLang="en-US" sz="2800"/>
          </a:p>
        </p:txBody>
      </p:sp>
      <p:sp>
        <p:nvSpPr>
          <p:cNvPr id="4100" name="Rectangle 27"/>
          <p:cNvSpPr>
            <a:spLocks noGrp="1" noChangeArrowheads="1"/>
          </p:cNvSpPr>
          <p:nvPr>
            <p:ph type="subTitle" idx="4294967295"/>
          </p:nvPr>
        </p:nvSpPr>
        <p:spPr>
          <a:xfrm>
            <a:off x="611560" y="1772816"/>
            <a:ext cx="7992888" cy="4104853"/>
          </a:xfrm>
        </p:spPr>
        <p:txBody>
          <a:bodyPr>
            <a:normAutofit/>
          </a:bodyPr>
          <a:lstStyle/>
          <a:p>
            <a:pPr marL="0" indent="0" algn="ctr" eaLnBrk="1" hangingPunct="1">
              <a:lnSpc>
                <a:spcPct val="80000"/>
              </a:lnSpc>
              <a:buFontTx/>
              <a:buNone/>
            </a:pPr>
            <a:endParaRPr lang="zh-CN" altLang="en-US" sz="4000" b="1" dirty="0">
              <a:solidFill>
                <a:schemeClr val="bg1"/>
              </a:solidFill>
              <a:latin typeface="华文隶书" panose="02010800040101010101" pitchFamily="2" charset="-122"/>
              <a:ea typeface="隶书" panose="02010509060101010101" pitchFamily="49" charset="-122"/>
            </a:endParaRPr>
          </a:p>
          <a:p>
            <a:pPr marL="0" indent="0" algn="ctr">
              <a:lnSpc>
                <a:spcPct val="160000"/>
              </a:lnSpc>
              <a:buNone/>
            </a:pPr>
            <a:r>
              <a:rPr lang="zh-CN" altLang="en-US" sz="4000" b="1" dirty="0">
                <a:solidFill>
                  <a:srgbClr val="FFC000"/>
                </a:solidFill>
                <a:latin typeface="黑体" panose="02010609060101010101" pitchFamily="49" charset="-122"/>
                <a:ea typeface="黑体" panose="02010609060101010101" pitchFamily="49" charset="-122"/>
              </a:rPr>
              <a:t>国家高校经济学教材重点研究基地</a:t>
            </a:r>
            <a:endParaRPr lang="en-US" altLang="zh-CN" sz="4000" b="1" dirty="0">
              <a:solidFill>
                <a:srgbClr val="FFC000"/>
              </a:solidFill>
              <a:latin typeface="黑体" panose="02010609060101010101" pitchFamily="49" charset="-122"/>
              <a:ea typeface="黑体" panose="02010609060101010101" pitchFamily="49" charset="-122"/>
            </a:endParaRPr>
          </a:p>
          <a:p>
            <a:pPr marL="0" indent="0" algn="ctr">
              <a:lnSpc>
                <a:spcPct val="160000"/>
              </a:lnSpc>
              <a:buNone/>
            </a:pPr>
            <a:r>
              <a:rPr lang="zh-CN" altLang="en-US" sz="4000" b="1" dirty="0">
                <a:solidFill>
                  <a:srgbClr val="FFC000"/>
                </a:solidFill>
                <a:latin typeface="黑体" panose="02010609060101010101" pitchFamily="49" charset="-122"/>
                <a:ea typeface="黑体" panose="02010609060101010101" pitchFamily="49" charset="-122"/>
              </a:rPr>
              <a:t>申报汇报</a:t>
            </a:r>
            <a:endParaRPr lang="en-US" altLang="zh-CN" sz="4000" b="1" dirty="0">
              <a:solidFill>
                <a:srgbClr val="FFC000"/>
              </a:solidFill>
              <a:latin typeface="黑体" panose="02010609060101010101" pitchFamily="49" charset="-122"/>
              <a:ea typeface="黑体" panose="02010609060101010101" pitchFamily="49" charset="-122"/>
            </a:endParaRPr>
          </a:p>
          <a:p>
            <a:pPr marL="0" indent="0" algn="ctr" eaLnBrk="1" hangingPunct="1">
              <a:lnSpc>
                <a:spcPct val="80000"/>
              </a:lnSpc>
              <a:buFontTx/>
              <a:buNone/>
            </a:pPr>
            <a:endParaRPr lang="en-US" altLang="zh-CN" sz="4000" b="1" dirty="0">
              <a:solidFill>
                <a:srgbClr val="FFC000"/>
              </a:solidFill>
              <a:latin typeface="黑体" panose="02010609060101010101" pitchFamily="49" charset="-122"/>
              <a:ea typeface="黑体" panose="02010609060101010101" pitchFamily="49" charset="-122"/>
            </a:endParaRPr>
          </a:p>
          <a:p>
            <a:pPr marL="0" indent="0" algn="ctr" eaLnBrk="1" hangingPunct="1">
              <a:lnSpc>
                <a:spcPct val="80000"/>
              </a:lnSpc>
              <a:buFontTx/>
              <a:buNone/>
            </a:pPr>
            <a:r>
              <a:rPr lang="zh-CN" altLang="en-US" b="1" dirty="0">
                <a:solidFill>
                  <a:srgbClr val="FFC000"/>
                </a:solidFill>
                <a:latin typeface="黑体" panose="02010609060101010101" pitchFamily="49" charset="-122"/>
                <a:ea typeface="黑体" panose="02010609060101010101" pitchFamily="49" charset="-122"/>
              </a:rPr>
              <a:t>南开大学  经济学院</a:t>
            </a:r>
            <a:endParaRPr lang="zh-CN" altLang="en-US" b="1" dirty="0">
              <a:solidFill>
                <a:srgbClr val="FFC000"/>
              </a:solidFill>
              <a:latin typeface="黑体" panose="02010609060101010101" pitchFamily="49" charset="-122"/>
              <a:ea typeface="黑体" panose="02010609060101010101" pitchFamily="49" charset="-122"/>
            </a:endParaRPr>
          </a:p>
        </p:txBody>
      </p:sp>
      <p:sp>
        <p:nvSpPr>
          <p:cNvPr id="6" name="标题 58369"/>
          <p:cNvSpPr txBox="1">
            <a:spLocks noChangeArrowheads="1"/>
          </p:cNvSpPr>
          <p:nvPr/>
        </p:nvSpPr>
        <p:spPr>
          <a:xfrm>
            <a:off x="0" y="1484784"/>
            <a:ext cx="9144000" cy="5373216"/>
          </a:xfrm>
          <a:prstGeom prst="rect">
            <a:avLst/>
          </a:prstGeom>
          <a:solidFill>
            <a:srgbClr val="660066"/>
          </a:solidFill>
        </p:spPr>
        <p:txBody>
          <a:bodyPr/>
          <a:lstStyle/>
          <a:p>
            <a:pPr algn="ctr">
              <a:lnSpc>
                <a:spcPct val="160000"/>
              </a:lnSpc>
            </a:pPr>
            <a:endParaRPr lang="en-US" altLang="zh-CN" sz="3600" b="1" dirty="0">
              <a:solidFill>
                <a:srgbClr val="FFC000"/>
              </a:solidFill>
              <a:latin typeface="黑体" panose="02010609060101010101" pitchFamily="49" charset="-122"/>
              <a:ea typeface="黑体" panose="02010609060101010101" pitchFamily="49" charset="-122"/>
            </a:endParaRPr>
          </a:p>
          <a:p>
            <a:pPr algn="ctr">
              <a:lnSpc>
                <a:spcPct val="160000"/>
              </a:lnSpc>
            </a:pPr>
            <a:r>
              <a:rPr lang="zh-CN" altLang="en-US" sz="3600" b="1" dirty="0">
                <a:solidFill>
                  <a:srgbClr val="FFC000"/>
                </a:solidFill>
                <a:latin typeface="黑体" panose="02010609060101010101" pitchFamily="49" charset="-122"/>
                <a:ea typeface="黑体" panose="02010609060101010101" pitchFamily="49" charset="-122"/>
              </a:rPr>
              <a:t>“非通用语专业与人文社科专业</a:t>
            </a:r>
            <a:r>
              <a:rPr lang="zh-CN" altLang="en-US" sz="3600" b="1" dirty="0" smtClean="0">
                <a:solidFill>
                  <a:srgbClr val="FFC000"/>
                </a:solidFill>
                <a:latin typeface="黑体" panose="02010609060101010101" pitchFamily="49" charset="-122"/>
                <a:ea typeface="黑体" panose="02010609060101010101" pitchFamily="49" charset="-122"/>
              </a:rPr>
              <a:t>”</a:t>
            </a:r>
            <a:endParaRPr lang="en-US" altLang="zh-CN" sz="3600" b="1" dirty="0" smtClean="0">
              <a:solidFill>
                <a:srgbClr val="FFC000"/>
              </a:solidFill>
              <a:latin typeface="黑体" panose="02010609060101010101" pitchFamily="49" charset="-122"/>
              <a:ea typeface="黑体" panose="02010609060101010101" pitchFamily="49" charset="-122"/>
            </a:endParaRPr>
          </a:p>
          <a:p>
            <a:pPr algn="ctr">
              <a:lnSpc>
                <a:spcPct val="160000"/>
              </a:lnSpc>
            </a:pPr>
            <a:r>
              <a:rPr lang="zh-CN" altLang="en-US" sz="3600" b="1" dirty="0" smtClean="0">
                <a:solidFill>
                  <a:srgbClr val="FFC000"/>
                </a:solidFill>
                <a:latin typeface="黑体" panose="02010609060101010101" pitchFamily="49" charset="-122"/>
                <a:ea typeface="黑体" panose="02010609060101010101" pitchFamily="49" charset="-122"/>
              </a:rPr>
              <a:t>复合型</a:t>
            </a:r>
            <a:r>
              <a:rPr lang="zh-CN" altLang="en-US" sz="3600" b="1" dirty="0">
                <a:solidFill>
                  <a:srgbClr val="FFC000"/>
                </a:solidFill>
                <a:latin typeface="黑体" panose="02010609060101010101" pitchFamily="49" charset="-122"/>
                <a:ea typeface="黑体" panose="02010609060101010101" pitchFamily="49" charset="-122"/>
              </a:rPr>
              <a:t>国际化人才培养项目班（</a:t>
            </a:r>
            <a:r>
              <a:rPr lang="en-US" altLang="zh-CN" sz="3600" b="1" dirty="0">
                <a:solidFill>
                  <a:srgbClr val="FFC000"/>
                </a:solidFill>
                <a:latin typeface="黑体" panose="02010609060101010101" pitchFamily="49" charset="-122"/>
                <a:ea typeface="黑体" panose="02010609060101010101" pitchFamily="49" charset="-122"/>
              </a:rPr>
              <a:t>FAS</a:t>
            </a:r>
            <a:r>
              <a:rPr lang="zh-CN" altLang="en-US" sz="3600" b="1" dirty="0" smtClean="0">
                <a:solidFill>
                  <a:srgbClr val="FFC000"/>
                </a:solidFill>
                <a:latin typeface="黑体" panose="02010609060101010101" pitchFamily="49" charset="-122"/>
                <a:ea typeface="黑体" panose="02010609060101010101" pitchFamily="49" charset="-122"/>
              </a:rPr>
              <a:t>）</a:t>
            </a:r>
            <a:endParaRPr lang="en-US" altLang="zh-CN" sz="3600" b="1" dirty="0" smtClean="0">
              <a:solidFill>
                <a:srgbClr val="FFC000"/>
              </a:solidFill>
              <a:latin typeface="黑体" panose="02010609060101010101" pitchFamily="49" charset="-122"/>
              <a:ea typeface="黑体" panose="02010609060101010101" pitchFamily="49" charset="-122"/>
            </a:endParaRPr>
          </a:p>
          <a:p>
            <a:pPr algn="ctr">
              <a:lnSpc>
                <a:spcPct val="160000"/>
              </a:lnSpc>
            </a:pPr>
            <a:r>
              <a:rPr lang="zh-CN" altLang="en-US" sz="4800" b="1" dirty="0" smtClean="0">
                <a:solidFill>
                  <a:srgbClr val="FFC000"/>
                </a:solidFill>
                <a:latin typeface="黑体" panose="02010609060101010101" pitchFamily="49" charset="-122"/>
                <a:ea typeface="黑体" panose="02010609060101010101" pitchFamily="49" charset="-122"/>
              </a:rPr>
              <a:t>商务经济学专业</a:t>
            </a:r>
            <a:r>
              <a:rPr lang="zh-CN" altLang="en-US" sz="3600" b="1" dirty="0" smtClean="0">
                <a:solidFill>
                  <a:srgbClr val="FFC000"/>
                </a:solidFill>
                <a:latin typeface="黑体" panose="02010609060101010101" pitchFamily="49" charset="-122"/>
                <a:ea typeface="黑体" panose="02010609060101010101" pitchFamily="49" charset="-122"/>
              </a:rPr>
              <a:t>简介与遴选安排</a:t>
            </a:r>
            <a:endParaRPr lang="en-US" altLang="zh-CN" sz="3600" b="1" dirty="0" smtClean="0">
              <a:solidFill>
                <a:srgbClr val="FFC000"/>
              </a:solidFill>
              <a:latin typeface="黑体" panose="02010609060101010101" pitchFamily="49" charset="-122"/>
              <a:ea typeface="黑体" panose="02010609060101010101" pitchFamily="49" charset="-122"/>
            </a:endParaRPr>
          </a:p>
          <a:p>
            <a:pPr algn="ctr">
              <a:lnSpc>
                <a:spcPct val="160000"/>
              </a:lnSpc>
            </a:pPr>
            <a:r>
              <a:rPr lang="zh-CN" altLang="en-US" sz="3600" b="1" dirty="0" smtClean="0">
                <a:solidFill>
                  <a:srgbClr val="FFC000"/>
                </a:solidFill>
                <a:latin typeface="黑体" panose="02010609060101010101" pitchFamily="49" charset="-122"/>
                <a:ea typeface="黑体" panose="02010609060101010101" pitchFamily="49" charset="-122"/>
              </a:rPr>
              <a:t>（</a:t>
            </a:r>
            <a:r>
              <a:rPr lang="en-US" altLang="zh-CN" sz="3600" b="1" dirty="0">
                <a:solidFill>
                  <a:srgbClr val="FFC000"/>
                </a:solidFill>
                <a:latin typeface="黑体" panose="02010609060101010101" pitchFamily="49" charset="-122"/>
                <a:ea typeface="黑体" panose="02010609060101010101" pitchFamily="49" charset="-122"/>
              </a:rPr>
              <a:t>2021</a:t>
            </a:r>
            <a:r>
              <a:rPr lang="zh-CN" altLang="en-US" sz="3600" b="1" dirty="0">
                <a:solidFill>
                  <a:srgbClr val="FFC000"/>
                </a:solidFill>
                <a:latin typeface="黑体" panose="02010609060101010101" pitchFamily="49" charset="-122"/>
                <a:ea typeface="黑体" panose="02010609060101010101" pitchFamily="49" charset="-122"/>
              </a:rPr>
              <a:t>）</a:t>
            </a:r>
            <a:endParaRPr lang="en-US" altLang="zh-CN" sz="3600" b="1" dirty="0">
              <a:solidFill>
                <a:srgbClr val="FFC000"/>
              </a:solidFill>
              <a:latin typeface="黑体" panose="02010609060101010101" pitchFamily="49" charset="-122"/>
              <a:ea typeface="黑体" panose="02010609060101010101" pitchFamily="49" charset="-122"/>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标题 58369"/>
          <p:cNvSpPr>
            <a:spLocks noGrp="1" noChangeArrowheads="1"/>
          </p:cNvSpPr>
          <p:nvPr>
            <p:ph type="title"/>
          </p:nvPr>
        </p:nvSpPr>
        <p:spPr>
          <a:xfrm>
            <a:off x="0" y="0"/>
            <a:ext cx="9144000" cy="908050"/>
          </a:xfrm>
          <a:solidFill>
            <a:srgbClr val="660066"/>
          </a:solidFill>
        </p:spPr>
        <p:txBody>
          <a:bodyPr/>
          <a:lstStyle/>
          <a:p>
            <a:pPr algn="l" eaLnBrk="1" hangingPunct="1"/>
            <a:r>
              <a:rPr lang="zh-CN" altLang="en-US" sz="3600" dirty="0">
                <a:solidFill>
                  <a:srgbClr val="FFFFCC"/>
                </a:solidFill>
              </a:rPr>
              <a:t>       </a:t>
            </a:r>
            <a:endParaRPr lang="en-US" altLang="zh-CN" sz="3600" dirty="0">
              <a:solidFill>
                <a:srgbClr val="FFFFCC"/>
              </a:solidFill>
            </a:endParaRPr>
          </a:p>
        </p:txBody>
      </p:sp>
      <p:pic>
        <p:nvPicPr>
          <p:cNvPr id="9219" name="图片 58370" descr="0d729944ae93eb75510ffe82"/>
          <p:cNvPicPr>
            <a:picLocks noChangeAspect="1" noChangeArrowheads="1"/>
          </p:cNvPicPr>
          <p:nvPr/>
        </p:nvPicPr>
        <p:blipFill>
          <a:blip r:embed="rId1" cstate="print"/>
          <a:srcRect/>
          <a:stretch>
            <a:fillRect/>
          </a:stretch>
        </p:blipFill>
        <p:spPr bwMode="auto">
          <a:xfrm>
            <a:off x="7956550" y="0"/>
            <a:ext cx="1187450" cy="908050"/>
          </a:xfrm>
          <a:prstGeom prst="rect">
            <a:avLst/>
          </a:prstGeom>
          <a:noFill/>
          <a:ln w="9525">
            <a:noFill/>
            <a:miter lim="800000"/>
            <a:headEnd/>
            <a:tailEnd/>
          </a:ln>
        </p:spPr>
      </p:pic>
      <p:pic>
        <p:nvPicPr>
          <p:cNvPr id="9220" name="图片 58371" descr="未命名3"/>
          <p:cNvPicPr>
            <a:picLocks noChangeAspect="1" noChangeArrowheads="1"/>
          </p:cNvPicPr>
          <p:nvPr/>
        </p:nvPicPr>
        <p:blipFill>
          <a:blip r:embed="rId2" cstate="print"/>
          <a:srcRect/>
          <a:stretch>
            <a:fillRect/>
          </a:stretch>
        </p:blipFill>
        <p:spPr bwMode="auto">
          <a:xfrm>
            <a:off x="35496" y="72008"/>
            <a:ext cx="971550" cy="836712"/>
          </a:xfrm>
          <a:prstGeom prst="rect">
            <a:avLst/>
          </a:prstGeom>
          <a:noFill/>
          <a:ln w="9525">
            <a:noFill/>
            <a:miter lim="800000"/>
            <a:headEnd/>
            <a:tailEnd/>
          </a:ln>
        </p:spPr>
      </p:pic>
      <p:sp>
        <p:nvSpPr>
          <p:cNvPr id="5" name="TextBox 4"/>
          <p:cNvSpPr txBox="1"/>
          <p:nvPr/>
        </p:nvSpPr>
        <p:spPr>
          <a:xfrm>
            <a:off x="395536" y="1155722"/>
            <a:ext cx="4464496" cy="584775"/>
          </a:xfrm>
          <a:prstGeom prst="rect">
            <a:avLst/>
          </a:prstGeom>
          <a:noFill/>
        </p:spPr>
        <p:txBody>
          <a:bodyPr wrap="square" rtlCol="0">
            <a:spAutoFit/>
          </a:bodyPr>
          <a:lstStyle/>
          <a:p>
            <a:r>
              <a:rPr lang="zh-CN" altLang="en-US" sz="3200" b="1" dirty="0">
                <a:solidFill>
                  <a:srgbClr val="0070C0"/>
                </a:solidFill>
              </a:rPr>
              <a:t>项目班简介</a:t>
            </a:r>
            <a:endParaRPr lang="zh-CN" altLang="en-US" sz="3200" b="1" dirty="0">
              <a:solidFill>
                <a:srgbClr val="0070C0"/>
              </a:solidFill>
            </a:endParaRPr>
          </a:p>
        </p:txBody>
      </p:sp>
      <p:sp>
        <p:nvSpPr>
          <p:cNvPr id="8" name="TextBox 7"/>
          <p:cNvSpPr txBox="1"/>
          <p:nvPr/>
        </p:nvSpPr>
        <p:spPr>
          <a:xfrm>
            <a:off x="323528" y="1987499"/>
            <a:ext cx="8712968" cy="4154984"/>
          </a:xfrm>
          <a:prstGeom prst="rect">
            <a:avLst/>
          </a:prstGeom>
          <a:noFill/>
        </p:spPr>
        <p:txBody>
          <a:bodyPr wrap="square" rtlCol="0">
            <a:spAutoFit/>
          </a:bodyPr>
          <a:lstStyle/>
          <a:p>
            <a:pPr>
              <a:lnSpc>
                <a:spcPct val="150000"/>
              </a:lnSpc>
              <a:buFont typeface="Wingdings" panose="05000000000000000000" pitchFamily="2" charset="2"/>
              <a:buChar char="l"/>
            </a:pPr>
            <a:r>
              <a:rPr lang="zh-CN" altLang="en-US" sz="2200" dirty="0">
                <a:latin typeface="楷体" panose="02010609060101010101" pitchFamily="49" charset="-122"/>
                <a:ea typeface="楷体" panose="02010609060101010101" pitchFamily="49" charset="-122"/>
              </a:rPr>
              <a:t>“商务经济学专业</a:t>
            </a:r>
            <a:r>
              <a:rPr lang="en-US" altLang="zh-CN" sz="2200" dirty="0">
                <a:latin typeface="楷体" panose="02010609060101010101" pitchFamily="49" charset="-122"/>
                <a:ea typeface="楷体" panose="02010609060101010101" pitchFamily="49" charset="-122"/>
              </a:rPr>
              <a:t>+</a:t>
            </a:r>
            <a:r>
              <a:rPr lang="zh-CN" altLang="en-US" sz="2200" dirty="0">
                <a:latin typeface="楷体" panose="02010609060101010101" pitchFamily="49" charset="-122"/>
                <a:ea typeface="楷体" panose="02010609060101010101" pitchFamily="49" charset="-122"/>
              </a:rPr>
              <a:t>外语专业”的复合型国际化本科人才培养项目（又</a:t>
            </a:r>
            <a:r>
              <a:rPr lang="zh-CN" altLang="en-US" sz="2200" dirty="0" smtClean="0">
                <a:latin typeface="楷体" panose="02010609060101010101" pitchFamily="49" charset="-122"/>
                <a:ea typeface="楷体" panose="02010609060101010101" pitchFamily="49" charset="-122"/>
              </a:rPr>
              <a:t>称“通用</a:t>
            </a:r>
            <a:r>
              <a:rPr lang="en-US" altLang="zh-CN" sz="2200" dirty="0" smtClean="0">
                <a:latin typeface="楷体" panose="02010609060101010101" pitchFamily="49" charset="-122"/>
                <a:ea typeface="楷体" panose="02010609060101010101" pitchFamily="49" charset="-122"/>
              </a:rPr>
              <a:t>+</a:t>
            </a:r>
            <a:r>
              <a:rPr lang="zh-CN" altLang="en-US" sz="2200" dirty="0" smtClean="0">
                <a:latin typeface="楷体" panose="02010609060101010101" pitchFamily="49" charset="-122"/>
                <a:ea typeface="楷体" panose="02010609060101010101" pitchFamily="49" charset="-122"/>
              </a:rPr>
              <a:t>非通用”本科</a:t>
            </a:r>
            <a:r>
              <a:rPr lang="zh-CN" altLang="en-US" sz="2200" dirty="0">
                <a:latin typeface="楷体" panose="02010609060101010101" pitchFamily="49" charset="-122"/>
                <a:ea typeface="楷体" panose="02010609060101010101" pitchFamily="49" charset="-122"/>
              </a:rPr>
              <a:t>人才培养</a:t>
            </a:r>
            <a:r>
              <a:rPr lang="zh-CN" altLang="en-US" sz="2200" dirty="0" smtClean="0">
                <a:latin typeface="楷体" panose="02010609060101010101" pitchFamily="49" charset="-122"/>
                <a:ea typeface="楷体" panose="02010609060101010101" pitchFamily="49" charset="-122"/>
              </a:rPr>
              <a:t>项目</a:t>
            </a:r>
            <a:r>
              <a:rPr lang="en-US" altLang="zh-CN" sz="2200" dirty="0" smtClean="0">
                <a:latin typeface="楷体" panose="02010609060101010101" pitchFamily="49" charset="-122"/>
                <a:ea typeface="楷体" panose="02010609060101010101" pitchFamily="49" charset="-122"/>
              </a:rPr>
              <a:t>,FAS</a:t>
            </a:r>
            <a:r>
              <a:rPr lang="zh-CN" altLang="en-US" sz="2200" dirty="0" smtClean="0">
                <a:latin typeface="楷体" panose="02010609060101010101" pitchFamily="49" charset="-122"/>
                <a:ea typeface="楷体" panose="02010609060101010101" pitchFamily="49" charset="-122"/>
              </a:rPr>
              <a:t>），</a:t>
            </a:r>
            <a:r>
              <a:rPr lang="zh-CN" altLang="en-US" sz="2200" dirty="0">
                <a:latin typeface="楷体" panose="02010609060101010101" pitchFamily="49" charset="-122"/>
                <a:ea typeface="楷体" panose="02010609060101010101" pitchFamily="49" charset="-122"/>
              </a:rPr>
              <a:t>从</a:t>
            </a:r>
            <a:r>
              <a:rPr lang="en-US" altLang="zh-CN" sz="2200" dirty="0">
                <a:latin typeface="楷体" panose="02010609060101010101" pitchFamily="49" charset="-122"/>
                <a:ea typeface="楷体" panose="02010609060101010101" pitchFamily="49" charset="-122"/>
              </a:rPr>
              <a:t>2017</a:t>
            </a:r>
            <a:r>
              <a:rPr lang="zh-CN" altLang="en-US" sz="2200" dirty="0">
                <a:latin typeface="楷体" panose="02010609060101010101" pitchFamily="49" charset="-122"/>
                <a:ea typeface="楷体" panose="02010609060101010101" pitchFamily="49" charset="-122"/>
              </a:rPr>
              <a:t>年开始招生。</a:t>
            </a:r>
            <a:endParaRPr lang="en-US" altLang="zh-CN" sz="2200" dirty="0">
              <a:latin typeface="楷体" panose="02010609060101010101" pitchFamily="49" charset="-122"/>
              <a:ea typeface="楷体" panose="02010609060101010101" pitchFamily="49" charset="-122"/>
            </a:endParaRPr>
          </a:p>
          <a:p>
            <a:pPr>
              <a:lnSpc>
                <a:spcPct val="150000"/>
              </a:lnSpc>
              <a:buFont typeface="Wingdings" panose="05000000000000000000" pitchFamily="2" charset="2"/>
              <a:buChar char="l"/>
            </a:pPr>
            <a:r>
              <a:rPr lang="zh-CN" altLang="en-US" sz="2200" dirty="0">
                <a:latin typeface="楷体" panose="02010609060101010101" pitchFamily="49" charset="-122"/>
                <a:ea typeface="楷体" panose="02010609060101010101" pitchFamily="49" charset="-122"/>
              </a:rPr>
              <a:t>本项目班是南开大学服务于国家对外开放战略、培养复合型人才的一项重大人才培养模式创新。</a:t>
            </a:r>
            <a:endParaRPr lang="en-US" altLang="zh-CN" sz="2200" dirty="0">
              <a:latin typeface="楷体" panose="02010609060101010101" pitchFamily="49" charset="-122"/>
              <a:ea typeface="楷体" panose="02010609060101010101" pitchFamily="49" charset="-122"/>
            </a:endParaRPr>
          </a:p>
          <a:p>
            <a:pPr>
              <a:lnSpc>
                <a:spcPct val="150000"/>
              </a:lnSpc>
              <a:buFont typeface="Wingdings" panose="05000000000000000000" pitchFamily="2" charset="2"/>
              <a:buChar char="l"/>
            </a:pPr>
            <a:r>
              <a:rPr lang="zh-CN" altLang="en-US" sz="2200" dirty="0">
                <a:latin typeface="楷体" panose="02010609060101010101" pitchFamily="49" charset="-122"/>
                <a:ea typeface="楷体" panose="02010609060101010101" pitchFamily="49" charset="-122"/>
              </a:rPr>
              <a:t>每年从新入学的经院大一新生中选拔优秀人才，经过经济学院和外语学院四年的培养，学生可获得商务经济学专业和一个小语种专业</a:t>
            </a:r>
            <a:r>
              <a:rPr lang="zh-CN" altLang="en-US" sz="2200" dirty="0">
                <a:latin typeface="楷体" panose="02010609060101010101" pitchFamily="49" charset="-122"/>
                <a:ea typeface="楷体" panose="02010609060101010101" pitchFamily="49" charset="-122"/>
              </a:rPr>
              <a:t>（日语、法语、德语、葡萄牙语、意大利语、阿拉伯语）</a:t>
            </a:r>
            <a:r>
              <a:rPr lang="zh-CN" altLang="en-US" sz="2200" dirty="0">
                <a:latin typeface="楷体" panose="02010609060101010101" pitchFamily="49" charset="-122"/>
                <a:ea typeface="楷体" panose="02010609060101010101" pitchFamily="49" charset="-122"/>
              </a:rPr>
              <a:t>双学士学位。</a:t>
            </a:r>
            <a:endParaRPr lang="zh-CN" altLang="en-US" sz="2200" dirty="0">
              <a:latin typeface="楷体" panose="02010609060101010101" pitchFamily="49" charset="-122"/>
              <a:ea typeface="楷体" panose="02010609060101010101" pitchFamily="49" charset="-122"/>
            </a:endParaRPr>
          </a:p>
          <a:p>
            <a:pPr>
              <a:lnSpc>
                <a:spcPct val="150000"/>
              </a:lnSpc>
              <a:buFont typeface="Wingdings" panose="05000000000000000000" pitchFamily="2" charset="2"/>
              <a:buChar char="l"/>
            </a:pPr>
            <a:r>
              <a:rPr lang="zh-CN" altLang="en-US" sz="2200" dirty="0">
                <a:latin typeface="楷体" panose="02010609060101010101" pitchFamily="49" charset="-122"/>
                <a:ea typeface="楷体" panose="02010609060101010101" pitchFamily="49" charset="-122"/>
              </a:rPr>
              <a:t>项目</a:t>
            </a:r>
            <a:r>
              <a:rPr lang="zh-CN" altLang="en-US" sz="2200" dirty="0" smtClean="0">
                <a:latin typeface="楷体" panose="02010609060101010101" pitchFamily="49" charset="-122"/>
                <a:ea typeface="楷体" panose="02010609060101010101" pitchFamily="49" charset="-122"/>
              </a:rPr>
              <a:t>启动以来</a:t>
            </a:r>
            <a:r>
              <a:rPr lang="zh-CN" altLang="en-US" sz="2200" dirty="0">
                <a:latin typeface="楷体" panose="02010609060101010101" pitchFamily="49" charset="-122"/>
                <a:ea typeface="楷体" panose="02010609060101010101" pitchFamily="49" charset="-122"/>
              </a:rPr>
              <a:t>，得到社会广泛关注与好评，人才培养初见成效</a:t>
            </a:r>
            <a:r>
              <a:rPr lang="zh-CN" altLang="en-US" sz="2200" dirty="0" smtClean="0">
                <a:latin typeface="楷体" panose="02010609060101010101" pitchFamily="49" charset="-122"/>
                <a:ea typeface="楷体" panose="02010609060101010101" pitchFamily="49" charset="-122"/>
              </a:rPr>
              <a:t>。</a:t>
            </a:r>
            <a:endParaRPr lang="zh-CN" alt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标题 58369"/>
          <p:cNvSpPr>
            <a:spLocks noGrp="1" noChangeArrowheads="1"/>
          </p:cNvSpPr>
          <p:nvPr>
            <p:ph type="title"/>
          </p:nvPr>
        </p:nvSpPr>
        <p:spPr>
          <a:xfrm>
            <a:off x="0" y="0"/>
            <a:ext cx="9144000" cy="908050"/>
          </a:xfrm>
          <a:solidFill>
            <a:srgbClr val="660066"/>
          </a:solidFill>
        </p:spPr>
        <p:txBody>
          <a:bodyPr/>
          <a:lstStyle/>
          <a:p>
            <a:pPr algn="l" eaLnBrk="1" hangingPunct="1"/>
            <a:r>
              <a:rPr lang="zh-CN" altLang="en-US" sz="3600" dirty="0">
                <a:solidFill>
                  <a:srgbClr val="FFFFCC"/>
                </a:solidFill>
              </a:rPr>
              <a:t>       </a:t>
            </a:r>
            <a:endParaRPr lang="en-US" altLang="zh-CN" sz="3600" dirty="0">
              <a:solidFill>
                <a:srgbClr val="FFFFCC"/>
              </a:solidFill>
            </a:endParaRPr>
          </a:p>
        </p:txBody>
      </p:sp>
      <p:pic>
        <p:nvPicPr>
          <p:cNvPr id="9219" name="图片 58370" descr="0d729944ae93eb75510ffe82"/>
          <p:cNvPicPr>
            <a:picLocks noChangeAspect="1" noChangeArrowheads="1"/>
          </p:cNvPicPr>
          <p:nvPr/>
        </p:nvPicPr>
        <p:blipFill>
          <a:blip r:embed="rId1" cstate="print"/>
          <a:srcRect/>
          <a:stretch>
            <a:fillRect/>
          </a:stretch>
        </p:blipFill>
        <p:spPr bwMode="auto">
          <a:xfrm>
            <a:off x="7956550" y="0"/>
            <a:ext cx="1187450" cy="908050"/>
          </a:xfrm>
          <a:prstGeom prst="rect">
            <a:avLst/>
          </a:prstGeom>
          <a:noFill/>
          <a:ln w="9525">
            <a:noFill/>
            <a:miter lim="800000"/>
            <a:headEnd/>
            <a:tailEnd/>
          </a:ln>
        </p:spPr>
      </p:pic>
      <p:pic>
        <p:nvPicPr>
          <p:cNvPr id="9220" name="图片 58371" descr="未命名3"/>
          <p:cNvPicPr>
            <a:picLocks noChangeAspect="1" noChangeArrowheads="1"/>
          </p:cNvPicPr>
          <p:nvPr/>
        </p:nvPicPr>
        <p:blipFill>
          <a:blip r:embed="rId2" cstate="print"/>
          <a:srcRect/>
          <a:stretch>
            <a:fillRect/>
          </a:stretch>
        </p:blipFill>
        <p:spPr bwMode="auto">
          <a:xfrm>
            <a:off x="35496" y="72008"/>
            <a:ext cx="971550" cy="836712"/>
          </a:xfrm>
          <a:prstGeom prst="rect">
            <a:avLst/>
          </a:prstGeom>
          <a:noFill/>
          <a:ln w="9525">
            <a:noFill/>
            <a:miter lim="800000"/>
            <a:headEnd/>
            <a:tailEnd/>
          </a:ln>
        </p:spPr>
      </p:pic>
      <p:sp>
        <p:nvSpPr>
          <p:cNvPr id="8" name="TextBox 7"/>
          <p:cNvSpPr txBox="1"/>
          <p:nvPr/>
        </p:nvSpPr>
        <p:spPr>
          <a:xfrm>
            <a:off x="539552" y="1916832"/>
            <a:ext cx="7704856" cy="3883755"/>
          </a:xfrm>
          <a:prstGeom prst="rect">
            <a:avLst/>
          </a:prstGeom>
          <a:noFill/>
        </p:spPr>
        <p:txBody>
          <a:bodyPr wrap="square" rtlCol="0">
            <a:spAutoFit/>
          </a:bodyPr>
          <a:lstStyle/>
          <a:p>
            <a:pPr>
              <a:lnSpc>
                <a:spcPct val="150000"/>
              </a:lnSpc>
              <a:buFont typeface="Wingdings" panose="05000000000000000000" pitchFamily="2" charset="2"/>
              <a:buChar char="l"/>
            </a:pPr>
            <a:r>
              <a:rPr lang="zh-CN" altLang="en-US" sz="2400" dirty="0">
                <a:latin typeface="楷体" panose="02010609060101010101" pitchFamily="49" charset="-122"/>
                <a:ea typeface="楷体" panose="02010609060101010101" pitchFamily="49" charset="-122"/>
              </a:rPr>
              <a:t>“商务经济学专业</a:t>
            </a:r>
            <a:r>
              <a:rPr lang="en-US" altLang="zh-CN" sz="2400" dirty="0">
                <a:latin typeface="楷体" panose="02010609060101010101" pitchFamily="49" charset="-122"/>
                <a:ea typeface="楷体" panose="02010609060101010101" pitchFamily="49" charset="-122"/>
              </a:rPr>
              <a:t>+</a:t>
            </a:r>
            <a:r>
              <a:rPr lang="zh-CN" altLang="en-US" sz="2400" dirty="0">
                <a:latin typeface="楷体" panose="02010609060101010101" pitchFamily="49" charset="-122"/>
                <a:ea typeface="楷体" panose="02010609060101010101" pitchFamily="49" charset="-122"/>
              </a:rPr>
              <a:t>外语专业”</a:t>
            </a:r>
            <a:r>
              <a:rPr lang="zh-CN" altLang="zh-CN" sz="2400" dirty="0">
                <a:latin typeface="楷体" panose="02010609060101010101" pitchFamily="49" charset="-122"/>
                <a:ea typeface="楷体" panose="02010609060101010101" pitchFamily="49" charset="-122"/>
              </a:rPr>
              <a:t>的</a:t>
            </a:r>
            <a:r>
              <a:rPr lang="zh-CN" altLang="en-US" sz="2400" dirty="0">
                <a:latin typeface="楷体" panose="02010609060101010101" pitchFamily="49" charset="-122"/>
                <a:ea typeface="楷体" panose="02010609060101010101" pitchFamily="49" charset="-122"/>
              </a:rPr>
              <a:t>人才</a:t>
            </a:r>
            <a:r>
              <a:rPr lang="zh-CN" altLang="zh-CN" sz="2400" dirty="0">
                <a:latin typeface="楷体" panose="02010609060101010101" pitchFamily="49" charset="-122"/>
                <a:ea typeface="楷体" panose="02010609060101010101" pitchFamily="49" charset="-122"/>
              </a:rPr>
              <a:t>培养依托南开大学理论经济学与应用经济学两个国家一级学科重点学科</a:t>
            </a:r>
            <a:r>
              <a:rPr lang="zh-CN" altLang="en-US" sz="2400" dirty="0">
                <a:latin typeface="楷体" panose="02010609060101010101" pitchFamily="49" charset="-122"/>
                <a:ea typeface="楷体" panose="02010609060101010101" pitchFamily="49" charset="-122"/>
              </a:rPr>
              <a:t>。</a:t>
            </a:r>
            <a:endParaRPr lang="en-US" altLang="zh-CN" sz="2400" dirty="0">
              <a:latin typeface="楷体" panose="02010609060101010101" pitchFamily="49" charset="-122"/>
              <a:ea typeface="楷体" panose="02010609060101010101" pitchFamily="49" charset="-122"/>
            </a:endParaRPr>
          </a:p>
          <a:p>
            <a:pPr>
              <a:lnSpc>
                <a:spcPct val="150000"/>
              </a:lnSpc>
              <a:buFont typeface="Wingdings" panose="05000000000000000000" pitchFamily="2" charset="2"/>
              <a:buChar char="l"/>
            </a:pPr>
            <a:r>
              <a:rPr lang="zh-CN" altLang="en-US" sz="2400" dirty="0">
                <a:latin typeface="楷体" panose="02010609060101010101" pitchFamily="49" charset="-122"/>
                <a:ea typeface="楷体" panose="02010609060101010101" pitchFamily="49" charset="-122"/>
              </a:rPr>
              <a:t>与其他“辅修”或“双学位”培养方式不同的是，“通用</a:t>
            </a:r>
            <a:r>
              <a:rPr lang="en-US" altLang="zh-CN" sz="2400" dirty="0">
                <a:latin typeface="楷体" panose="02010609060101010101" pitchFamily="49" charset="-122"/>
                <a:ea typeface="楷体" panose="02010609060101010101" pitchFamily="49" charset="-122"/>
              </a:rPr>
              <a:t>+</a:t>
            </a:r>
            <a:r>
              <a:rPr lang="zh-CN" altLang="en-US" sz="2400" dirty="0">
                <a:latin typeface="楷体" panose="02010609060101010101" pitchFamily="49" charset="-122"/>
                <a:ea typeface="楷体" panose="02010609060101010101" pitchFamily="49" charset="-122"/>
              </a:rPr>
              <a:t>非通用”项目，并非在经济学专业基础上加上外语专业，“蜻蜓点水”式的学个“皮毛”，而是将学生培养计划单列，以尊重学生意愿为主导，适度调节，形成多种“个人定制”的双学位培养计划。</a:t>
            </a:r>
            <a:endParaRPr lang="en-US" altLang="zh-CN" sz="2400" dirty="0">
              <a:latin typeface="楷体" panose="02010609060101010101" pitchFamily="49" charset="-122"/>
              <a:ea typeface="楷体" panose="02010609060101010101" pitchFamily="49" charset="-122"/>
            </a:endParaRPr>
          </a:p>
        </p:txBody>
      </p:sp>
      <p:sp>
        <p:nvSpPr>
          <p:cNvPr id="9" name="文本框 8"/>
          <p:cNvSpPr txBox="1"/>
          <p:nvPr/>
        </p:nvSpPr>
        <p:spPr>
          <a:xfrm>
            <a:off x="611560" y="1124744"/>
            <a:ext cx="4572000" cy="584775"/>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lang="zh-CN" altLang="en-US" sz="3200" b="1" dirty="0">
                <a:solidFill>
                  <a:srgbClr val="0070C0"/>
                </a:solidFill>
                <a:latin typeface="Calibri" panose="020F0502020204030204"/>
                <a:ea typeface="宋体" panose="02010600030101010101" pitchFamily="2" charset="-122"/>
              </a:rPr>
              <a:t>培养特色</a:t>
            </a:r>
            <a:endParaRPr kumimoji="0" lang="zh-CN" altLang="en-US" sz="3200" b="1" i="0" u="none" strike="noStrike" kern="1200" cap="none" spc="0" normalizeH="0" baseline="0" noProof="0" dirty="0">
              <a:ln>
                <a:noFill/>
              </a:ln>
              <a:solidFill>
                <a:srgbClr val="0070C0"/>
              </a:solidFill>
              <a:effectLst/>
              <a:uLnTx/>
              <a:uFillTx/>
              <a:latin typeface="Calibri" panose="020F0502020204030204"/>
              <a:ea typeface="宋体" panose="02010600030101010101" pitchFamily="2" charset="-122"/>
              <a:cs typeface="+mn-cs"/>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标题 58369"/>
          <p:cNvSpPr>
            <a:spLocks noGrp="1" noChangeArrowheads="1"/>
          </p:cNvSpPr>
          <p:nvPr>
            <p:ph type="title"/>
          </p:nvPr>
        </p:nvSpPr>
        <p:spPr>
          <a:xfrm>
            <a:off x="0" y="0"/>
            <a:ext cx="9144000" cy="908050"/>
          </a:xfrm>
          <a:solidFill>
            <a:srgbClr val="660066"/>
          </a:solidFill>
        </p:spPr>
        <p:txBody>
          <a:bodyPr/>
          <a:lstStyle/>
          <a:p>
            <a:pPr algn="l" eaLnBrk="1" hangingPunct="1"/>
            <a:r>
              <a:rPr lang="zh-CN" altLang="en-US" sz="3600" dirty="0">
                <a:solidFill>
                  <a:srgbClr val="FFFFCC"/>
                </a:solidFill>
              </a:rPr>
              <a:t>       </a:t>
            </a:r>
            <a:endParaRPr lang="en-US" altLang="zh-CN" sz="3600" dirty="0">
              <a:solidFill>
                <a:srgbClr val="FFFFCC"/>
              </a:solidFill>
            </a:endParaRPr>
          </a:p>
        </p:txBody>
      </p:sp>
      <p:pic>
        <p:nvPicPr>
          <p:cNvPr id="9219" name="图片 58370" descr="0d729944ae93eb75510ffe82"/>
          <p:cNvPicPr>
            <a:picLocks noChangeAspect="1" noChangeArrowheads="1"/>
          </p:cNvPicPr>
          <p:nvPr/>
        </p:nvPicPr>
        <p:blipFill>
          <a:blip r:embed="rId1" cstate="print"/>
          <a:srcRect/>
          <a:stretch>
            <a:fillRect/>
          </a:stretch>
        </p:blipFill>
        <p:spPr bwMode="auto">
          <a:xfrm>
            <a:off x="7956550" y="0"/>
            <a:ext cx="1187450" cy="908050"/>
          </a:xfrm>
          <a:prstGeom prst="rect">
            <a:avLst/>
          </a:prstGeom>
          <a:noFill/>
          <a:ln w="9525">
            <a:noFill/>
            <a:miter lim="800000"/>
            <a:headEnd/>
            <a:tailEnd/>
          </a:ln>
        </p:spPr>
      </p:pic>
      <p:pic>
        <p:nvPicPr>
          <p:cNvPr id="9220" name="图片 58371" descr="未命名3"/>
          <p:cNvPicPr>
            <a:picLocks noChangeAspect="1" noChangeArrowheads="1"/>
          </p:cNvPicPr>
          <p:nvPr/>
        </p:nvPicPr>
        <p:blipFill>
          <a:blip r:embed="rId2" cstate="print"/>
          <a:srcRect/>
          <a:stretch>
            <a:fillRect/>
          </a:stretch>
        </p:blipFill>
        <p:spPr bwMode="auto">
          <a:xfrm>
            <a:off x="35496" y="72008"/>
            <a:ext cx="971550" cy="836712"/>
          </a:xfrm>
          <a:prstGeom prst="rect">
            <a:avLst/>
          </a:prstGeom>
          <a:noFill/>
          <a:ln w="9525">
            <a:noFill/>
            <a:miter lim="800000"/>
            <a:headEnd/>
            <a:tailEnd/>
          </a:ln>
        </p:spPr>
      </p:pic>
      <p:sp>
        <p:nvSpPr>
          <p:cNvPr id="7" name="TextBox 6"/>
          <p:cNvSpPr txBox="1"/>
          <p:nvPr/>
        </p:nvSpPr>
        <p:spPr>
          <a:xfrm>
            <a:off x="683568" y="1196752"/>
            <a:ext cx="7776864" cy="4662815"/>
          </a:xfrm>
          <a:prstGeom prst="rect">
            <a:avLst/>
          </a:prstGeom>
          <a:noFill/>
        </p:spPr>
        <p:txBody>
          <a:bodyPr wrap="square" rtlCol="0">
            <a:spAutoFit/>
          </a:bodyPr>
          <a:lstStyle/>
          <a:p>
            <a:pPr indent="-342900">
              <a:lnSpc>
                <a:spcPct val="150000"/>
              </a:lnSpc>
              <a:buFont typeface="Wingdings" panose="05000000000000000000" pitchFamily="2" charset="2"/>
              <a:buChar char="l"/>
            </a:pPr>
            <a:r>
              <a:rPr lang="zh-CN" altLang="en-US" sz="2200" dirty="0">
                <a:latin typeface="楷体" panose="02010609060101010101" pitchFamily="49" charset="-122"/>
                <a:ea typeface="楷体" panose="02010609060101010101" pitchFamily="49" charset="-122"/>
              </a:rPr>
              <a:t>学生毕业后可选择国内外继续深造，或到联合国或</a:t>
            </a:r>
            <a:r>
              <a:rPr lang="en-US" altLang="zh-CN" sz="2200" dirty="0">
                <a:latin typeface="楷体" panose="02010609060101010101" pitchFamily="49" charset="-122"/>
                <a:ea typeface="楷体" panose="02010609060101010101" pitchFamily="49" charset="-122"/>
              </a:rPr>
              <a:t>WTO</a:t>
            </a:r>
            <a:r>
              <a:rPr lang="zh-CN" altLang="en-US" sz="2200" dirty="0">
                <a:latin typeface="楷体" panose="02010609060101010101" pitchFamily="49" charset="-122"/>
                <a:ea typeface="楷体" panose="02010609060101010101" pitchFamily="49" charset="-122"/>
              </a:rPr>
              <a:t>等国际组织分支机构、大型跨国公司、金融机构或者政府部门工作。</a:t>
            </a:r>
            <a:endParaRPr lang="en-US" altLang="zh-CN" sz="2200" dirty="0">
              <a:latin typeface="楷体" panose="02010609060101010101" pitchFamily="49" charset="-122"/>
              <a:ea typeface="楷体" panose="02010609060101010101" pitchFamily="49" charset="-122"/>
            </a:endParaRPr>
          </a:p>
          <a:p>
            <a:pPr indent="-342900">
              <a:lnSpc>
                <a:spcPct val="150000"/>
              </a:lnSpc>
              <a:buFont typeface="Wingdings" panose="05000000000000000000" pitchFamily="2" charset="2"/>
              <a:buChar char="l"/>
            </a:pPr>
            <a:r>
              <a:rPr lang="zh-CN" altLang="en-US" sz="2200" dirty="0">
                <a:latin typeface="楷体" panose="02010609060101010101" pitchFamily="49" charset="-122"/>
                <a:ea typeface="楷体" panose="02010609060101010101" pitchFamily="49" charset="-122"/>
              </a:rPr>
              <a:t>国际商务系绝大多数学生都会选择继续深造，本科生毕业的平均读研率超过</a:t>
            </a:r>
            <a:r>
              <a:rPr lang="en-US" altLang="zh-CN" sz="2200" dirty="0">
                <a:latin typeface="楷体" panose="02010609060101010101" pitchFamily="49" charset="-122"/>
                <a:ea typeface="楷体" panose="02010609060101010101" pitchFamily="49" charset="-122"/>
              </a:rPr>
              <a:t>70%</a:t>
            </a:r>
            <a:r>
              <a:rPr lang="zh-CN" altLang="en-US" sz="2200" dirty="0">
                <a:latin typeface="楷体" panose="02010609060101010101" pitchFamily="49" charset="-122"/>
                <a:ea typeface="楷体" panose="02010609060101010101" pitchFamily="49" charset="-122"/>
              </a:rPr>
              <a:t>，个别年级甚至达到</a:t>
            </a:r>
            <a:r>
              <a:rPr lang="en-US" altLang="zh-CN" sz="2200" dirty="0">
                <a:latin typeface="楷体" panose="02010609060101010101" pitchFamily="49" charset="-122"/>
                <a:ea typeface="楷体" panose="02010609060101010101" pitchFamily="49" charset="-122"/>
              </a:rPr>
              <a:t>90%</a:t>
            </a:r>
            <a:r>
              <a:rPr lang="zh-CN" altLang="en-US" sz="2200" dirty="0">
                <a:latin typeface="楷体" panose="02010609060101010101" pitchFamily="49" charset="-122"/>
                <a:ea typeface="楷体" panose="02010609060101010101" pitchFamily="49" charset="-122"/>
              </a:rPr>
              <a:t>以上</a:t>
            </a:r>
            <a:r>
              <a:rPr lang="zh-CN" altLang="en-US" sz="2200" dirty="0" smtClean="0">
                <a:latin typeface="楷体" panose="02010609060101010101" pitchFamily="49" charset="-122"/>
                <a:ea typeface="楷体" panose="02010609060101010101" pitchFamily="49" charset="-122"/>
              </a:rPr>
              <a:t>。国内</a:t>
            </a:r>
            <a:r>
              <a:rPr lang="zh-CN" altLang="en-US" sz="2200" dirty="0">
                <a:latin typeface="楷体" panose="02010609060101010101" pitchFamily="49" charset="-122"/>
                <a:ea typeface="楷体" panose="02010609060101010101" pitchFamily="49" charset="-122"/>
              </a:rPr>
              <a:t>读研的同学进入清华大学、北京大学、复旦大学、南开大学、中国人民大学等国内知名高校继续学习。出国留学深造的同学就读于芝加哥大学、剑桥大学等世界名校。</a:t>
            </a:r>
            <a:endParaRPr lang="zh-CN" altLang="en-US" sz="2200" dirty="0">
              <a:latin typeface="楷体" panose="02010609060101010101" pitchFamily="49" charset="-122"/>
              <a:ea typeface="楷体" panose="02010609060101010101" pitchFamily="49" charset="-122"/>
            </a:endParaRPr>
          </a:p>
          <a:p>
            <a:pPr indent="-342900">
              <a:lnSpc>
                <a:spcPct val="150000"/>
              </a:lnSpc>
              <a:buFont typeface="Wingdings" panose="05000000000000000000" pitchFamily="2" charset="2"/>
              <a:buChar char="l"/>
            </a:pPr>
            <a:r>
              <a:rPr lang="zh-CN" altLang="en-US" sz="2200" dirty="0" smtClean="0">
                <a:latin typeface="楷体" panose="02010609060101010101" pitchFamily="49" charset="-122"/>
                <a:ea typeface="楷体" panose="02010609060101010101" pitchFamily="49" charset="-122"/>
              </a:rPr>
              <a:t>根据</a:t>
            </a:r>
            <a:r>
              <a:rPr lang="en-US" altLang="zh-CN" sz="2200" dirty="0" smtClean="0">
                <a:latin typeface="楷体" panose="02010609060101010101" pitchFamily="49" charset="-122"/>
                <a:ea typeface="楷体" panose="02010609060101010101" pitchFamily="49" charset="-122"/>
              </a:rPr>
              <a:t>2021</a:t>
            </a:r>
            <a:r>
              <a:rPr lang="zh-CN" altLang="en-US" sz="2200" dirty="0" smtClean="0">
                <a:latin typeface="楷体" panose="02010609060101010101" pitchFamily="49" charset="-122"/>
                <a:ea typeface="楷体" panose="02010609060101010101" pitchFamily="49" charset="-122"/>
              </a:rPr>
              <a:t>届毕业生的</a:t>
            </a:r>
            <a:r>
              <a:rPr lang="zh-CN" altLang="en-US" sz="2200" dirty="0">
                <a:latin typeface="楷体" panose="02010609060101010101" pitchFamily="49" charset="-122"/>
                <a:ea typeface="楷体" panose="02010609060101010101" pitchFamily="49" charset="-122"/>
              </a:rPr>
              <a:t>情况</a:t>
            </a:r>
            <a:r>
              <a:rPr lang="zh-CN" altLang="en-US" sz="2200" dirty="0" smtClean="0">
                <a:latin typeface="楷体" panose="02010609060101010101" pitchFamily="49" charset="-122"/>
                <a:ea typeface="楷体" panose="02010609060101010101" pitchFamily="49" charset="-122"/>
              </a:rPr>
              <a:t>，“</a:t>
            </a:r>
            <a:r>
              <a:rPr lang="zh-CN" altLang="en-US" sz="2200" dirty="0">
                <a:latin typeface="楷体" panose="02010609060101010101" pitchFamily="49" charset="-122"/>
                <a:ea typeface="楷体" panose="02010609060101010101" pitchFamily="49" charset="-122"/>
              </a:rPr>
              <a:t>通用</a:t>
            </a:r>
            <a:r>
              <a:rPr lang="en-US" altLang="zh-CN" sz="2200" dirty="0">
                <a:latin typeface="楷体" panose="02010609060101010101" pitchFamily="49" charset="-122"/>
                <a:ea typeface="楷体" panose="02010609060101010101" pitchFamily="49" charset="-122"/>
              </a:rPr>
              <a:t>+</a:t>
            </a:r>
            <a:r>
              <a:rPr lang="zh-CN" altLang="en-US" sz="2200" dirty="0">
                <a:latin typeface="楷体" panose="02010609060101010101" pitchFamily="49" charset="-122"/>
                <a:ea typeface="楷体" panose="02010609060101010101" pitchFamily="49" charset="-122"/>
              </a:rPr>
              <a:t>非通用”</a:t>
            </a:r>
            <a:r>
              <a:rPr lang="zh-CN" altLang="en-US" sz="2200" dirty="0" smtClean="0">
                <a:latin typeface="楷体" panose="02010609060101010101" pitchFamily="49" charset="-122"/>
                <a:ea typeface="楷体" panose="02010609060101010101" pitchFamily="49" charset="-122"/>
              </a:rPr>
              <a:t>项目班学生的保研名额比例有望达到</a:t>
            </a:r>
            <a:r>
              <a:rPr lang="en-US" altLang="zh-CN" sz="2200" dirty="0" smtClean="0">
                <a:latin typeface="楷体" panose="02010609060101010101" pitchFamily="49" charset="-122"/>
                <a:ea typeface="楷体" panose="02010609060101010101" pitchFamily="49" charset="-122"/>
              </a:rPr>
              <a:t>30%</a:t>
            </a:r>
            <a:r>
              <a:rPr lang="zh-CN" altLang="en-US" sz="2200" dirty="0" smtClean="0">
                <a:latin typeface="楷体" panose="02010609060101010101" pitchFamily="49" charset="-122"/>
                <a:ea typeface="楷体" panose="02010609060101010101" pitchFamily="49" charset="-122"/>
              </a:rPr>
              <a:t>，显著高于正常水平。</a:t>
            </a:r>
            <a:endParaRPr lang="zh-CN" altLang="en-US" sz="22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标题 58369"/>
          <p:cNvSpPr>
            <a:spLocks noGrp="1" noChangeArrowheads="1"/>
          </p:cNvSpPr>
          <p:nvPr>
            <p:ph type="title"/>
          </p:nvPr>
        </p:nvSpPr>
        <p:spPr>
          <a:xfrm>
            <a:off x="0" y="0"/>
            <a:ext cx="9144000" cy="908050"/>
          </a:xfrm>
          <a:solidFill>
            <a:srgbClr val="660066"/>
          </a:solidFill>
        </p:spPr>
        <p:txBody>
          <a:bodyPr/>
          <a:lstStyle/>
          <a:p>
            <a:pPr algn="l" eaLnBrk="1" hangingPunct="1"/>
            <a:r>
              <a:rPr lang="zh-CN" altLang="en-US" sz="3600" dirty="0">
                <a:solidFill>
                  <a:srgbClr val="FFFFCC"/>
                </a:solidFill>
              </a:rPr>
              <a:t>       </a:t>
            </a:r>
            <a:endParaRPr lang="en-US" altLang="zh-CN" sz="3600" dirty="0">
              <a:solidFill>
                <a:srgbClr val="FFFFCC"/>
              </a:solidFill>
            </a:endParaRPr>
          </a:p>
        </p:txBody>
      </p:sp>
      <p:pic>
        <p:nvPicPr>
          <p:cNvPr id="9219" name="图片 58370" descr="0d729944ae93eb75510ffe82"/>
          <p:cNvPicPr>
            <a:picLocks noChangeAspect="1" noChangeArrowheads="1"/>
          </p:cNvPicPr>
          <p:nvPr/>
        </p:nvPicPr>
        <p:blipFill>
          <a:blip r:embed="rId1" cstate="print"/>
          <a:srcRect/>
          <a:stretch>
            <a:fillRect/>
          </a:stretch>
        </p:blipFill>
        <p:spPr bwMode="auto">
          <a:xfrm>
            <a:off x="7956550" y="0"/>
            <a:ext cx="1187450" cy="908050"/>
          </a:xfrm>
          <a:prstGeom prst="rect">
            <a:avLst/>
          </a:prstGeom>
          <a:noFill/>
          <a:ln w="9525">
            <a:noFill/>
            <a:miter lim="800000"/>
            <a:headEnd/>
            <a:tailEnd/>
          </a:ln>
        </p:spPr>
      </p:pic>
      <p:pic>
        <p:nvPicPr>
          <p:cNvPr id="9220" name="图片 58371" descr="未命名3"/>
          <p:cNvPicPr>
            <a:picLocks noChangeAspect="1" noChangeArrowheads="1"/>
          </p:cNvPicPr>
          <p:nvPr/>
        </p:nvPicPr>
        <p:blipFill>
          <a:blip r:embed="rId2" cstate="print"/>
          <a:srcRect/>
          <a:stretch>
            <a:fillRect/>
          </a:stretch>
        </p:blipFill>
        <p:spPr bwMode="auto">
          <a:xfrm>
            <a:off x="35496" y="72008"/>
            <a:ext cx="971550" cy="836712"/>
          </a:xfrm>
          <a:prstGeom prst="rect">
            <a:avLst/>
          </a:prstGeom>
          <a:noFill/>
          <a:ln w="9525">
            <a:noFill/>
            <a:miter lim="800000"/>
            <a:headEnd/>
            <a:tailEnd/>
          </a:ln>
        </p:spPr>
      </p:pic>
      <p:sp>
        <p:nvSpPr>
          <p:cNvPr id="7" name="TextBox 6"/>
          <p:cNvSpPr txBox="1"/>
          <p:nvPr/>
        </p:nvSpPr>
        <p:spPr>
          <a:xfrm>
            <a:off x="683568" y="1772816"/>
            <a:ext cx="7776864" cy="1886286"/>
          </a:xfrm>
          <a:prstGeom prst="rect">
            <a:avLst/>
          </a:prstGeom>
          <a:noFill/>
        </p:spPr>
        <p:txBody>
          <a:bodyPr wrap="square" rtlCol="0">
            <a:spAutoFit/>
          </a:bodyPr>
          <a:lstStyle/>
          <a:p>
            <a:pPr indent="-342900">
              <a:lnSpc>
                <a:spcPct val="150000"/>
              </a:lnSpc>
              <a:buFont typeface="Wingdings" panose="05000000000000000000" pitchFamily="2" charset="2"/>
              <a:buChar char="l"/>
            </a:pPr>
            <a:r>
              <a:rPr lang="zh-CN" altLang="en-US" sz="2000" dirty="0" smtClean="0">
                <a:latin typeface="楷体" panose="02010609060101010101" pitchFamily="49" charset="-122"/>
                <a:ea typeface="楷体" panose="02010609060101010101" pitchFamily="49" charset="-122"/>
              </a:rPr>
              <a:t>“</a:t>
            </a:r>
            <a:r>
              <a:rPr lang="zh-CN" altLang="en-US" sz="2000" dirty="0">
                <a:latin typeface="楷体" panose="02010609060101010101" pitchFamily="49" charset="-122"/>
                <a:ea typeface="楷体" panose="02010609060101010101" pitchFamily="49" charset="-122"/>
              </a:rPr>
              <a:t>通用</a:t>
            </a:r>
            <a:r>
              <a:rPr lang="en-US" altLang="zh-CN" sz="2000" dirty="0">
                <a:latin typeface="楷体" panose="02010609060101010101" pitchFamily="49" charset="-122"/>
                <a:ea typeface="楷体" panose="02010609060101010101" pitchFamily="49" charset="-122"/>
              </a:rPr>
              <a:t>+</a:t>
            </a:r>
            <a:r>
              <a:rPr lang="zh-CN" altLang="en-US" sz="2000" dirty="0">
                <a:latin typeface="楷体" panose="02010609060101010101" pitchFamily="49" charset="-122"/>
                <a:ea typeface="楷体" panose="02010609060101010101" pitchFamily="49" charset="-122"/>
              </a:rPr>
              <a:t>非通用”是南开人才培养的一次“供给侧”改革，将有利于破解人才供需的结构性矛盾，通过培养国际化复合型人才，提升学生综合竞争力，为学生提供更多的发展空间和条件，服务国家经济社会发展</a:t>
            </a:r>
            <a:r>
              <a:rPr lang="zh-CN" altLang="en-US" sz="2000" dirty="0" smtClean="0">
                <a:latin typeface="楷体" panose="02010609060101010101" pitchFamily="49" charset="-122"/>
                <a:ea typeface="楷体" panose="02010609060101010101" pitchFamily="49" charset="-122"/>
              </a:rPr>
              <a:t>。</a:t>
            </a:r>
            <a:endParaRPr lang="zh-CN" alt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标题 58369"/>
          <p:cNvSpPr>
            <a:spLocks noGrp="1" noChangeArrowheads="1"/>
          </p:cNvSpPr>
          <p:nvPr>
            <p:ph type="title"/>
          </p:nvPr>
        </p:nvSpPr>
        <p:spPr>
          <a:xfrm>
            <a:off x="0" y="0"/>
            <a:ext cx="9144000" cy="908050"/>
          </a:xfrm>
          <a:solidFill>
            <a:srgbClr val="660066"/>
          </a:solidFill>
        </p:spPr>
        <p:txBody>
          <a:bodyPr/>
          <a:lstStyle/>
          <a:p>
            <a:pPr algn="l" eaLnBrk="1" hangingPunct="1"/>
            <a:r>
              <a:rPr lang="zh-CN" altLang="en-US" sz="3600" dirty="0">
                <a:solidFill>
                  <a:srgbClr val="FFFFCC"/>
                </a:solidFill>
              </a:rPr>
              <a:t>       </a:t>
            </a:r>
            <a:endParaRPr lang="en-US" altLang="zh-CN" sz="3600" dirty="0">
              <a:solidFill>
                <a:srgbClr val="FFFFCC"/>
              </a:solidFill>
            </a:endParaRPr>
          </a:p>
        </p:txBody>
      </p:sp>
      <p:pic>
        <p:nvPicPr>
          <p:cNvPr id="9219" name="图片 58370" descr="0d729944ae93eb75510ffe82"/>
          <p:cNvPicPr>
            <a:picLocks noChangeAspect="1" noChangeArrowheads="1"/>
          </p:cNvPicPr>
          <p:nvPr/>
        </p:nvPicPr>
        <p:blipFill>
          <a:blip r:embed="rId1" cstate="print"/>
          <a:srcRect/>
          <a:stretch>
            <a:fillRect/>
          </a:stretch>
        </p:blipFill>
        <p:spPr bwMode="auto">
          <a:xfrm>
            <a:off x="7956550" y="0"/>
            <a:ext cx="1187450" cy="908050"/>
          </a:xfrm>
          <a:prstGeom prst="rect">
            <a:avLst/>
          </a:prstGeom>
          <a:noFill/>
          <a:ln w="9525">
            <a:noFill/>
            <a:miter lim="800000"/>
            <a:headEnd/>
            <a:tailEnd/>
          </a:ln>
        </p:spPr>
      </p:pic>
      <p:pic>
        <p:nvPicPr>
          <p:cNvPr id="9220" name="图片 58371" descr="未命名3"/>
          <p:cNvPicPr>
            <a:picLocks noChangeAspect="1" noChangeArrowheads="1"/>
          </p:cNvPicPr>
          <p:nvPr/>
        </p:nvPicPr>
        <p:blipFill>
          <a:blip r:embed="rId2" cstate="print"/>
          <a:srcRect/>
          <a:stretch>
            <a:fillRect/>
          </a:stretch>
        </p:blipFill>
        <p:spPr bwMode="auto">
          <a:xfrm>
            <a:off x="35496" y="72008"/>
            <a:ext cx="971550" cy="836712"/>
          </a:xfrm>
          <a:prstGeom prst="rect">
            <a:avLst/>
          </a:prstGeom>
          <a:noFill/>
          <a:ln w="9525">
            <a:noFill/>
            <a:miter lim="800000"/>
            <a:headEnd/>
            <a:tailEnd/>
          </a:ln>
        </p:spPr>
      </p:pic>
      <p:sp>
        <p:nvSpPr>
          <p:cNvPr id="5" name="TextBox 4"/>
          <p:cNvSpPr txBox="1"/>
          <p:nvPr/>
        </p:nvSpPr>
        <p:spPr>
          <a:xfrm>
            <a:off x="827584" y="1119718"/>
            <a:ext cx="4464496" cy="584775"/>
          </a:xfrm>
          <a:prstGeom prst="rect">
            <a:avLst/>
          </a:prstGeom>
          <a:noFill/>
        </p:spPr>
        <p:txBody>
          <a:bodyPr wrap="square" rtlCol="0">
            <a:spAutoFit/>
          </a:bodyPr>
          <a:lstStyle/>
          <a:p>
            <a:r>
              <a:rPr lang="zh-CN" altLang="en-US" sz="3200" b="1" dirty="0">
                <a:solidFill>
                  <a:srgbClr val="0070C0"/>
                </a:solidFill>
              </a:rPr>
              <a:t>培养要求与退出机制</a:t>
            </a:r>
            <a:endParaRPr lang="zh-CN" altLang="en-US" sz="3200" b="1" dirty="0">
              <a:solidFill>
                <a:srgbClr val="0070C0"/>
              </a:solidFill>
            </a:endParaRPr>
          </a:p>
        </p:txBody>
      </p:sp>
      <p:sp>
        <p:nvSpPr>
          <p:cNvPr id="7" name="TextBox 6"/>
          <p:cNvSpPr txBox="1"/>
          <p:nvPr/>
        </p:nvSpPr>
        <p:spPr>
          <a:xfrm>
            <a:off x="863588" y="1916832"/>
            <a:ext cx="7416824" cy="4194610"/>
          </a:xfrm>
          <a:prstGeom prst="rect">
            <a:avLst/>
          </a:prstGeom>
          <a:noFill/>
        </p:spPr>
        <p:txBody>
          <a:bodyPr wrap="square" rtlCol="0">
            <a:spAutoFit/>
          </a:bodyPr>
          <a:lstStyle/>
          <a:p>
            <a:pPr>
              <a:lnSpc>
                <a:spcPct val="150000"/>
              </a:lnSpc>
              <a:buFont typeface="Wingdings" panose="05000000000000000000" pitchFamily="2" charset="2"/>
              <a:buChar char="l"/>
            </a:pPr>
            <a:r>
              <a:rPr lang="zh-CN" altLang="en-US" sz="2000" dirty="0">
                <a:latin typeface="楷体" panose="02010609060101010101" pitchFamily="49" charset="-122"/>
                <a:ea typeface="楷体" panose="02010609060101010101" pitchFamily="49" charset="-122"/>
              </a:rPr>
              <a:t>“通用</a:t>
            </a:r>
            <a:r>
              <a:rPr lang="en-US" altLang="zh-CN" sz="2000" dirty="0">
                <a:latin typeface="楷体" panose="02010609060101010101" pitchFamily="49" charset="-122"/>
                <a:ea typeface="楷体" panose="02010609060101010101" pitchFamily="49" charset="-122"/>
              </a:rPr>
              <a:t>+</a:t>
            </a:r>
            <a:r>
              <a:rPr lang="zh-CN" altLang="en-US" sz="2000" dirty="0">
                <a:latin typeface="楷体" panose="02010609060101010101" pitchFamily="49" charset="-122"/>
                <a:ea typeface="楷体" panose="02010609060101010101" pitchFamily="49" charset="-122"/>
              </a:rPr>
              <a:t>非通用”项目学生并不在本科录取专业跟班学习，而是有独立的班级建制，并以双学位的形式完成全部课程的修习</a:t>
            </a:r>
            <a:r>
              <a:rPr lang="zh-CN" altLang="en-US" sz="2000" dirty="0" smtClean="0">
                <a:latin typeface="楷体" panose="02010609060101010101" pitchFamily="49" charset="-122"/>
                <a:ea typeface="楷体" panose="02010609060101010101" pitchFamily="49" charset="-122"/>
              </a:rPr>
              <a:t>。经济学大类的同学一旦入选本项目班，将来不再参与大类分流，而是直接进入国际商务系的商务经济学专业。</a:t>
            </a:r>
            <a:endParaRPr lang="en-US" altLang="zh-CN" sz="2000" dirty="0">
              <a:latin typeface="楷体" panose="02010609060101010101" pitchFamily="49" charset="-122"/>
              <a:ea typeface="楷体" panose="02010609060101010101" pitchFamily="49" charset="-122"/>
            </a:endParaRPr>
          </a:p>
          <a:p>
            <a:pPr>
              <a:lnSpc>
                <a:spcPct val="150000"/>
              </a:lnSpc>
              <a:buFont typeface="Wingdings" panose="05000000000000000000" pitchFamily="2" charset="2"/>
              <a:buChar char="l"/>
            </a:pPr>
            <a:r>
              <a:rPr lang="zh-CN" altLang="en-US" sz="2000" dirty="0">
                <a:latin typeface="楷体" panose="02010609060101010101" pitchFamily="49" charset="-122"/>
                <a:ea typeface="楷体" panose="02010609060101010101" pitchFamily="49" charset="-122"/>
              </a:rPr>
              <a:t>在四年中，“通用</a:t>
            </a:r>
            <a:r>
              <a:rPr lang="en-US" altLang="zh-CN" sz="2000" dirty="0">
                <a:latin typeface="楷体" panose="02010609060101010101" pitchFamily="49" charset="-122"/>
                <a:ea typeface="楷体" panose="02010609060101010101" pitchFamily="49" charset="-122"/>
              </a:rPr>
              <a:t>+</a:t>
            </a:r>
            <a:r>
              <a:rPr lang="zh-CN" altLang="en-US" sz="2000" dirty="0">
                <a:latin typeface="楷体" panose="02010609060101010101" pitchFamily="49" charset="-122"/>
                <a:ea typeface="楷体" panose="02010609060101010101" pitchFamily="49" charset="-122"/>
              </a:rPr>
              <a:t>非通用”项目学生要修满约</a:t>
            </a:r>
            <a:r>
              <a:rPr lang="en-US" altLang="zh-CN" sz="2000" dirty="0">
                <a:latin typeface="楷体" panose="02010609060101010101" pitchFamily="49" charset="-122"/>
                <a:ea typeface="楷体" panose="02010609060101010101" pitchFamily="49" charset="-122"/>
              </a:rPr>
              <a:t>190</a:t>
            </a:r>
            <a:r>
              <a:rPr lang="zh-CN" altLang="en-US" sz="2000" dirty="0">
                <a:latin typeface="楷体" panose="02010609060101010101" pitchFamily="49" charset="-122"/>
                <a:ea typeface="楷体" panose="02010609060101010101" pitchFamily="49" charset="-122"/>
              </a:rPr>
              <a:t>学分，实现两个专业必修课程的“全覆盖”</a:t>
            </a:r>
            <a:r>
              <a:rPr lang="zh-CN" altLang="en-US" sz="2000" dirty="0" smtClean="0">
                <a:latin typeface="楷体" panose="02010609060101010101" pitchFamily="49" charset="-122"/>
                <a:ea typeface="楷体" panose="02010609060101010101" pitchFamily="49" charset="-122"/>
              </a:rPr>
              <a:t>，最后要撰写</a:t>
            </a:r>
            <a:r>
              <a:rPr lang="zh-CN" altLang="en-US" sz="2000" dirty="0">
                <a:latin typeface="楷体" panose="02010609060101010101" pitchFamily="49" charset="-122"/>
                <a:ea typeface="楷体" panose="02010609060101010101" pitchFamily="49" charset="-122"/>
              </a:rPr>
              <a:t>两</a:t>
            </a:r>
            <a:r>
              <a:rPr lang="zh-CN" altLang="en-US" sz="2000" dirty="0" smtClean="0">
                <a:latin typeface="楷体" panose="02010609060101010101" pitchFamily="49" charset="-122"/>
                <a:ea typeface="楷体" panose="02010609060101010101" pitchFamily="49" charset="-122"/>
              </a:rPr>
              <a:t>个专业的毕业论文</a:t>
            </a:r>
            <a:r>
              <a:rPr lang="zh-CN" altLang="en-US" sz="2000" dirty="0">
                <a:latin typeface="楷体" panose="02010609060101010101" pitchFamily="49" charset="-122"/>
                <a:ea typeface="楷体" panose="02010609060101010101" pitchFamily="49" charset="-122"/>
              </a:rPr>
              <a:t>。</a:t>
            </a:r>
            <a:endParaRPr lang="en-US" altLang="zh-CN" sz="2000" dirty="0">
              <a:latin typeface="楷体" panose="02010609060101010101" pitchFamily="49" charset="-122"/>
              <a:ea typeface="楷体" panose="02010609060101010101" pitchFamily="49" charset="-122"/>
            </a:endParaRPr>
          </a:p>
          <a:p>
            <a:pPr>
              <a:lnSpc>
                <a:spcPct val="150000"/>
              </a:lnSpc>
              <a:buFont typeface="Wingdings" panose="05000000000000000000" pitchFamily="2" charset="2"/>
              <a:buChar char="l"/>
            </a:pPr>
            <a:r>
              <a:rPr lang="zh-CN" altLang="en-US" sz="2000" dirty="0">
                <a:latin typeface="楷体" panose="02010609060101010101" pitchFamily="49" charset="-122"/>
                <a:ea typeface="楷体" panose="02010609060101010101" pitchFamily="49" charset="-122"/>
              </a:rPr>
              <a:t>若学生在学习过程中发现学力不足，也可申请退回到原专业学习。</a:t>
            </a:r>
            <a:endParaRPr lang="zh-CN" altLang="en-US" sz="20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标题 58369"/>
          <p:cNvSpPr>
            <a:spLocks noGrp="1" noChangeArrowheads="1"/>
          </p:cNvSpPr>
          <p:nvPr>
            <p:ph type="title"/>
          </p:nvPr>
        </p:nvSpPr>
        <p:spPr>
          <a:xfrm>
            <a:off x="0" y="0"/>
            <a:ext cx="9144000" cy="908050"/>
          </a:xfrm>
          <a:solidFill>
            <a:srgbClr val="660066"/>
          </a:solidFill>
        </p:spPr>
        <p:txBody>
          <a:bodyPr/>
          <a:lstStyle/>
          <a:p>
            <a:pPr algn="l" eaLnBrk="1" hangingPunct="1"/>
            <a:r>
              <a:rPr lang="zh-CN" altLang="en-US" sz="3600" dirty="0">
                <a:solidFill>
                  <a:srgbClr val="FFFFCC"/>
                </a:solidFill>
              </a:rPr>
              <a:t>       </a:t>
            </a:r>
            <a:endParaRPr lang="en-US" altLang="zh-CN" sz="3600" dirty="0">
              <a:solidFill>
                <a:srgbClr val="FFFFCC"/>
              </a:solidFill>
            </a:endParaRPr>
          </a:p>
        </p:txBody>
      </p:sp>
      <p:pic>
        <p:nvPicPr>
          <p:cNvPr id="9219" name="图片 58370" descr="0d729944ae93eb75510ffe82"/>
          <p:cNvPicPr>
            <a:picLocks noChangeAspect="1" noChangeArrowheads="1"/>
          </p:cNvPicPr>
          <p:nvPr/>
        </p:nvPicPr>
        <p:blipFill>
          <a:blip r:embed="rId1" cstate="print"/>
          <a:srcRect/>
          <a:stretch>
            <a:fillRect/>
          </a:stretch>
        </p:blipFill>
        <p:spPr bwMode="auto">
          <a:xfrm>
            <a:off x="7956550" y="0"/>
            <a:ext cx="1187450" cy="908050"/>
          </a:xfrm>
          <a:prstGeom prst="rect">
            <a:avLst/>
          </a:prstGeom>
          <a:noFill/>
          <a:ln w="9525">
            <a:noFill/>
            <a:miter lim="800000"/>
            <a:headEnd/>
            <a:tailEnd/>
          </a:ln>
        </p:spPr>
      </p:pic>
      <p:pic>
        <p:nvPicPr>
          <p:cNvPr id="9220" name="图片 58371" descr="未命名3"/>
          <p:cNvPicPr>
            <a:picLocks noChangeAspect="1" noChangeArrowheads="1"/>
          </p:cNvPicPr>
          <p:nvPr/>
        </p:nvPicPr>
        <p:blipFill>
          <a:blip r:embed="rId2" cstate="print"/>
          <a:srcRect/>
          <a:stretch>
            <a:fillRect/>
          </a:stretch>
        </p:blipFill>
        <p:spPr bwMode="auto">
          <a:xfrm>
            <a:off x="35496" y="72008"/>
            <a:ext cx="971550" cy="836712"/>
          </a:xfrm>
          <a:prstGeom prst="rect">
            <a:avLst/>
          </a:prstGeom>
          <a:noFill/>
          <a:ln w="9525">
            <a:noFill/>
            <a:miter lim="800000"/>
            <a:headEnd/>
            <a:tailEnd/>
          </a:ln>
        </p:spPr>
      </p:pic>
      <p:sp>
        <p:nvSpPr>
          <p:cNvPr id="5" name="TextBox 4"/>
          <p:cNvSpPr txBox="1"/>
          <p:nvPr/>
        </p:nvSpPr>
        <p:spPr>
          <a:xfrm>
            <a:off x="827584" y="1116033"/>
            <a:ext cx="4464496" cy="584775"/>
          </a:xfrm>
          <a:prstGeom prst="rect">
            <a:avLst/>
          </a:prstGeom>
          <a:noFill/>
        </p:spPr>
        <p:txBody>
          <a:bodyPr wrap="square" rtlCol="0">
            <a:spAutoFit/>
          </a:bodyPr>
          <a:lstStyle/>
          <a:p>
            <a:r>
              <a:rPr lang="zh-CN" altLang="en-US" sz="3200" b="1" dirty="0">
                <a:solidFill>
                  <a:srgbClr val="0070C0"/>
                </a:solidFill>
              </a:rPr>
              <a:t>选拔机制</a:t>
            </a:r>
            <a:endParaRPr lang="zh-CN" altLang="en-US" sz="3200" b="1" dirty="0">
              <a:solidFill>
                <a:srgbClr val="0070C0"/>
              </a:solidFill>
            </a:endParaRPr>
          </a:p>
        </p:txBody>
      </p:sp>
      <p:sp>
        <p:nvSpPr>
          <p:cNvPr id="7" name="TextBox 6"/>
          <p:cNvSpPr txBox="1"/>
          <p:nvPr/>
        </p:nvSpPr>
        <p:spPr>
          <a:xfrm>
            <a:off x="755576" y="1940054"/>
            <a:ext cx="7632848" cy="4247317"/>
          </a:xfrm>
          <a:prstGeom prst="rect">
            <a:avLst/>
          </a:prstGeom>
          <a:noFill/>
        </p:spPr>
        <p:txBody>
          <a:bodyPr wrap="square" rtlCol="0">
            <a:spAutoFit/>
          </a:bodyPr>
          <a:lstStyle/>
          <a:p>
            <a:pPr algn="just">
              <a:lnSpc>
                <a:spcPct val="150000"/>
              </a:lnSpc>
              <a:buFont typeface="Wingdings" panose="05000000000000000000" pitchFamily="2" charset="2"/>
              <a:buChar char="l"/>
            </a:pPr>
            <a:r>
              <a:rPr lang="zh-CN" altLang="en-US" sz="2400" dirty="0">
                <a:latin typeface="楷体" panose="02010609060101010101" pitchFamily="49" charset="-122"/>
                <a:ea typeface="楷体" panose="02010609060101010101" pitchFamily="49" charset="-122"/>
              </a:rPr>
              <a:t>选拔：每年面向经院新生采取笔试</a:t>
            </a:r>
            <a:r>
              <a:rPr lang="en-US" altLang="zh-CN" sz="2400" dirty="0">
                <a:latin typeface="楷体" panose="02010609060101010101" pitchFamily="49" charset="-122"/>
                <a:ea typeface="楷体" panose="02010609060101010101" pitchFamily="49" charset="-122"/>
              </a:rPr>
              <a:t>+</a:t>
            </a:r>
            <a:r>
              <a:rPr lang="zh-CN" altLang="en-US" sz="2400" dirty="0">
                <a:latin typeface="楷体" panose="02010609060101010101" pitchFamily="49" charset="-122"/>
                <a:ea typeface="楷体" panose="02010609060101010101" pitchFamily="49" charset="-122"/>
              </a:rPr>
              <a:t>面试的方式进行公开选拔。</a:t>
            </a:r>
            <a:endParaRPr lang="en-US" altLang="zh-CN" sz="2400" dirty="0">
              <a:latin typeface="楷体" panose="02010609060101010101" pitchFamily="49" charset="-122"/>
              <a:ea typeface="楷体" panose="02010609060101010101" pitchFamily="49" charset="-122"/>
            </a:endParaRPr>
          </a:p>
          <a:p>
            <a:pPr algn="just">
              <a:lnSpc>
                <a:spcPct val="150000"/>
              </a:lnSpc>
              <a:buFont typeface="Wingdings" panose="05000000000000000000" pitchFamily="2" charset="2"/>
              <a:buChar char="l"/>
            </a:pPr>
            <a:r>
              <a:rPr lang="zh-CN" altLang="en-US" sz="2400" dirty="0">
                <a:latin typeface="楷体" panose="02010609060101010101" pitchFamily="49" charset="-122"/>
                <a:ea typeface="楷体" panose="02010609060101010101" pitchFamily="49" charset="-122"/>
              </a:rPr>
              <a:t>笔试由学校统一组织，科目为数学</a:t>
            </a:r>
            <a:r>
              <a:rPr lang="en-US" altLang="zh-CN" sz="2400" dirty="0">
                <a:latin typeface="楷体" panose="02010609060101010101" pitchFamily="49" charset="-122"/>
                <a:ea typeface="楷体" panose="02010609060101010101" pitchFamily="49" charset="-122"/>
              </a:rPr>
              <a:t>(</a:t>
            </a:r>
            <a:r>
              <a:rPr lang="zh-CN" altLang="en-US" sz="2400" dirty="0">
                <a:latin typeface="楷体" panose="02010609060101010101" pitchFamily="49" charset="-122"/>
                <a:ea typeface="楷体" panose="02010609060101010101" pitchFamily="49" charset="-122"/>
              </a:rPr>
              <a:t>高考以上难度，不分文理</a:t>
            </a:r>
            <a:r>
              <a:rPr lang="en-US" altLang="zh-CN" sz="2400" dirty="0">
                <a:latin typeface="楷体" panose="02010609060101010101" pitchFamily="49" charset="-122"/>
                <a:ea typeface="楷体" panose="02010609060101010101" pitchFamily="49" charset="-122"/>
              </a:rPr>
              <a:t>) +</a:t>
            </a:r>
            <a:r>
              <a:rPr lang="zh-CN" altLang="en-US" sz="2400" dirty="0">
                <a:latin typeface="楷体" panose="02010609060101010101" pitchFamily="49" charset="-122"/>
                <a:ea typeface="楷体" panose="02010609060101010101" pitchFamily="49" charset="-122"/>
              </a:rPr>
              <a:t>英语 </a:t>
            </a:r>
            <a:r>
              <a:rPr lang="en-US" altLang="zh-CN" sz="2400" dirty="0">
                <a:latin typeface="楷体" panose="02010609060101010101" pitchFamily="49" charset="-122"/>
                <a:ea typeface="楷体" panose="02010609060101010101" pitchFamily="49" charset="-122"/>
              </a:rPr>
              <a:t>(</a:t>
            </a:r>
            <a:r>
              <a:rPr lang="zh-CN" altLang="en-US" sz="2400" dirty="0">
                <a:latin typeface="楷体" panose="02010609060101010101" pitchFamily="49" charset="-122"/>
                <a:ea typeface="楷体" panose="02010609060101010101" pitchFamily="49" charset="-122"/>
              </a:rPr>
              <a:t>高考以上难度，无听力、口语考试</a:t>
            </a:r>
            <a:r>
              <a:rPr lang="en-US" altLang="zh-CN" sz="2400" dirty="0">
                <a:latin typeface="楷体" panose="02010609060101010101" pitchFamily="49" charset="-122"/>
                <a:ea typeface="楷体" panose="02010609060101010101" pitchFamily="49" charset="-122"/>
              </a:rPr>
              <a:t>)</a:t>
            </a:r>
            <a:r>
              <a:rPr lang="zh-CN" altLang="en-US" sz="2400" dirty="0">
                <a:latin typeface="楷体" panose="02010609060101010101" pitchFamily="49" charset="-122"/>
                <a:ea typeface="楷体" panose="02010609060101010101" pitchFamily="49" charset="-122"/>
              </a:rPr>
              <a:t>。</a:t>
            </a:r>
            <a:endParaRPr lang="en-US" altLang="zh-CN" sz="2400" dirty="0">
              <a:latin typeface="楷体" panose="02010609060101010101" pitchFamily="49" charset="-122"/>
              <a:ea typeface="楷体" panose="02010609060101010101" pitchFamily="49" charset="-122"/>
            </a:endParaRPr>
          </a:p>
          <a:p>
            <a:pPr algn="just">
              <a:lnSpc>
                <a:spcPct val="150000"/>
              </a:lnSpc>
              <a:buFont typeface="Wingdings" panose="05000000000000000000" pitchFamily="2" charset="2"/>
              <a:buChar char="l"/>
            </a:pPr>
            <a:r>
              <a:rPr lang="zh-CN" altLang="en-US" sz="2400" dirty="0">
                <a:latin typeface="楷体" panose="02010609060101010101" pitchFamily="49" charset="-122"/>
                <a:ea typeface="楷体" panose="02010609060101010101" pitchFamily="49" charset="-122"/>
              </a:rPr>
              <a:t>面试考察综合能力。</a:t>
            </a:r>
            <a:endParaRPr lang="en-US" altLang="zh-CN" sz="2400" dirty="0">
              <a:latin typeface="楷体" panose="02010609060101010101" pitchFamily="49" charset="-122"/>
              <a:ea typeface="楷体" panose="02010609060101010101" pitchFamily="49" charset="-122"/>
            </a:endParaRPr>
          </a:p>
          <a:p>
            <a:pPr algn="just">
              <a:lnSpc>
                <a:spcPct val="150000"/>
              </a:lnSpc>
              <a:buFont typeface="Wingdings" panose="05000000000000000000" pitchFamily="2" charset="2"/>
              <a:buChar char="l"/>
            </a:pPr>
            <a:r>
              <a:rPr lang="zh-CN" altLang="en-US" sz="2400" dirty="0">
                <a:latin typeface="楷体" panose="02010609060101010101" pitchFamily="49" charset="-122"/>
                <a:ea typeface="楷体" panose="02010609060101010101" pitchFamily="49" charset="-122"/>
              </a:rPr>
              <a:t>按照百分制笔试</a:t>
            </a:r>
            <a:r>
              <a:rPr lang="en-US" altLang="zh-CN" sz="2400" dirty="0">
                <a:latin typeface="楷体" panose="02010609060101010101" pitchFamily="49" charset="-122"/>
                <a:ea typeface="楷体" panose="02010609060101010101" pitchFamily="49" charset="-122"/>
              </a:rPr>
              <a:t>60%</a:t>
            </a:r>
            <a:r>
              <a:rPr lang="zh-CN" altLang="en-US" sz="2400" dirty="0">
                <a:latin typeface="楷体" panose="02010609060101010101" pitchFamily="49" charset="-122"/>
                <a:ea typeface="楷体" panose="02010609060101010101" pitchFamily="49" charset="-122"/>
              </a:rPr>
              <a:t>、面试</a:t>
            </a:r>
            <a:r>
              <a:rPr lang="en-US" altLang="zh-CN" sz="2400" dirty="0">
                <a:latin typeface="楷体" panose="02010609060101010101" pitchFamily="49" charset="-122"/>
                <a:ea typeface="楷体" panose="02010609060101010101" pitchFamily="49" charset="-122"/>
              </a:rPr>
              <a:t>40%</a:t>
            </a:r>
            <a:r>
              <a:rPr lang="zh-CN" altLang="en-US" sz="2400" dirty="0">
                <a:latin typeface="楷体" panose="02010609060101010101" pitchFamily="49" charset="-122"/>
                <a:ea typeface="楷体" panose="02010609060101010101" pitchFamily="49" charset="-122"/>
              </a:rPr>
              <a:t>的比例确定综合成绩，依综合成绩由高至低依次录取。</a:t>
            </a:r>
            <a:endParaRPr lang="en-US" altLang="zh-CN" sz="2400" dirty="0">
              <a:latin typeface="楷体" panose="02010609060101010101" pitchFamily="49" charset="-122"/>
              <a:ea typeface="楷体" panose="02010609060101010101" pitchFamily="49" charset="-122"/>
            </a:endParaRPr>
          </a:p>
          <a:p>
            <a:pPr>
              <a:buFont typeface="Wingdings" panose="05000000000000000000" pitchFamily="2" charset="2"/>
              <a:buChar char="l"/>
            </a:pPr>
            <a:endParaRPr lang="zh-CN" alt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标题 58369"/>
          <p:cNvSpPr>
            <a:spLocks noGrp="1" noChangeArrowheads="1"/>
          </p:cNvSpPr>
          <p:nvPr>
            <p:ph type="title"/>
          </p:nvPr>
        </p:nvSpPr>
        <p:spPr>
          <a:xfrm>
            <a:off x="0" y="0"/>
            <a:ext cx="9144000" cy="908050"/>
          </a:xfrm>
          <a:solidFill>
            <a:srgbClr val="660066"/>
          </a:solidFill>
        </p:spPr>
        <p:txBody>
          <a:bodyPr/>
          <a:lstStyle/>
          <a:p>
            <a:pPr algn="l" eaLnBrk="1" hangingPunct="1"/>
            <a:r>
              <a:rPr lang="zh-CN" altLang="en-US" sz="3600" dirty="0">
                <a:solidFill>
                  <a:srgbClr val="FFFFCC"/>
                </a:solidFill>
              </a:rPr>
              <a:t>       </a:t>
            </a:r>
            <a:endParaRPr lang="en-US" altLang="zh-CN" sz="3600" dirty="0">
              <a:solidFill>
                <a:srgbClr val="FFFFCC"/>
              </a:solidFill>
            </a:endParaRPr>
          </a:p>
        </p:txBody>
      </p:sp>
      <p:pic>
        <p:nvPicPr>
          <p:cNvPr id="9219" name="图片 58370" descr="0d729944ae93eb75510ffe82"/>
          <p:cNvPicPr>
            <a:picLocks noChangeAspect="1" noChangeArrowheads="1"/>
          </p:cNvPicPr>
          <p:nvPr/>
        </p:nvPicPr>
        <p:blipFill>
          <a:blip r:embed="rId1" cstate="print"/>
          <a:srcRect/>
          <a:stretch>
            <a:fillRect/>
          </a:stretch>
        </p:blipFill>
        <p:spPr bwMode="auto">
          <a:xfrm>
            <a:off x="7956550" y="0"/>
            <a:ext cx="1187450" cy="908050"/>
          </a:xfrm>
          <a:prstGeom prst="rect">
            <a:avLst/>
          </a:prstGeom>
          <a:noFill/>
          <a:ln w="9525">
            <a:noFill/>
            <a:miter lim="800000"/>
            <a:headEnd/>
            <a:tailEnd/>
          </a:ln>
        </p:spPr>
      </p:pic>
      <p:pic>
        <p:nvPicPr>
          <p:cNvPr id="9220" name="图片 58371" descr="未命名3"/>
          <p:cNvPicPr>
            <a:picLocks noChangeAspect="1" noChangeArrowheads="1"/>
          </p:cNvPicPr>
          <p:nvPr/>
        </p:nvPicPr>
        <p:blipFill>
          <a:blip r:embed="rId2" cstate="print"/>
          <a:srcRect/>
          <a:stretch>
            <a:fillRect/>
          </a:stretch>
        </p:blipFill>
        <p:spPr bwMode="auto">
          <a:xfrm>
            <a:off x="35496" y="72008"/>
            <a:ext cx="971550" cy="836712"/>
          </a:xfrm>
          <a:prstGeom prst="rect">
            <a:avLst/>
          </a:prstGeom>
          <a:noFill/>
          <a:ln w="9525">
            <a:noFill/>
            <a:miter lim="800000"/>
            <a:headEnd/>
            <a:tailEnd/>
          </a:ln>
        </p:spPr>
      </p:pic>
      <p:sp>
        <p:nvSpPr>
          <p:cNvPr id="5" name="TextBox 4"/>
          <p:cNvSpPr txBox="1"/>
          <p:nvPr/>
        </p:nvSpPr>
        <p:spPr>
          <a:xfrm>
            <a:off x="755576" y="1147391"/>
            <a:ext cx="7560840" cy="583565"/>
          </a:xfrm>
          <a:prstGeom prst="rect">
            <a:avLst/>
          </a:prstGeom>
          <a:noFill/>
        </p:spPr>
        <p:txBody>
          <a:bodyPr wrap="square" rtlCol="0">
            <a:spAutoFit/>
          </a:bodyPr>
          <a:lstStyle/>
          <a:p>
            <a:r>
              <a:rPr lang="en-US" altLang="zh-CN" sz="3200" b="1" dirty="0">
                <a:solidFill>
                  <a:srgbClr val="0070C0"/>
                </a:solidFill>
              </a:rPr>
              <a:t>2021</a:t>
            </a:r>
            <a:r>
              <a:rPr lang="zh-CN" altLang="en-US" sz="3200" b="1" dirty="0">
                <a:solidFill>
                  <a:srgbClr val="0070C0"/>
                </a:solidFill>
              </a:rPr>
              <a:t>年遴选具体安排</a:t>
            </a:r>
            <a:endParaRPr lang="zh-CN" altLang="en-US" sz="3200" b="1" dirty="0">
              <a:solidFill>
                <a:srgbClr val="0070C0"/>
              </a:solidFill>
            </a:endParaRPr>
          </a:p>
        </p:txBody>
      </p:sp>
      <p:sp>
        <p:nvSpPr>
          <p:cNvPr id="7" name="TextBox 6"/>
          <p:cNvSpPr txBox="1"/>
          <p:nvPr/>
        </p:nvSpPr>
        <p:spPr>
          <a:xfrm>
            <a:off x="755576" y="2172920"/>
            <a:ext cx="7632848" cy="3969385"/>
          </a:xfrm>
          <a:prstGeom prst="rect">
            <a:avLst/>
          </a:prstGeom>
          <a:noFill/>
        </p:spPr>
        <p:txBody>
          <a:bodyPr wrap="square" rtlCol="0">
            <a:spAutoFit/>
          </a:bodyPr>
          <a:lstStyle/>
          <a:p>
            <a:pPr>
              <a:lnSpc>
                <a:spcPct val="150000"/>
              </a:lnSpc>
              <a:buFont typeface="Wingdings" panose="05000000000000000000" pitchFamily="2" charset="2"/>
              <a:buChar char="l"/>
            </a:pPr>
            <a:r>
              <a:rPr lang="zh-CN" altLang="en-US" sz="2400" dirty="0">
                <a:latin typeface="楷体" panose="02010609060101010101" pitchFamily="49" charset="-122"/>
                <a:ea typeface="楷体" panose="02010609060101010101" pitchFamily="49" charset="-122"/>
              </a:rPr>
              <a:t>宣讲会：</a:t>
            </a:r>
            <a:r>
              <a:rPr lang="zh-CN" altLang="en-US" sz="2400" dirty="0">
                <a:latin typeface="楷体" panose="02010609060101010101" pitchFamily="49" charset="-122"/>
                <a:ea typeface="楷体" panose="02010609060101010101" pitchFamily="49" charset="-122"/>
                <a:sym typeface="+mn-ea"/>
              </a:rPr>
              <a:t>线上宣讲时间：</a:t>
            </a:r>
            <a:r>
              <a:rPr lang="en-US" altLang="zh-CN" sz="2400" dirty="0">
                <a:latin typeface="楷体" panose="02010609060101010101" pitchFamily="49" charset="-122"/>
                <a:ea typeface="楷体" panose="02010609060101010101" pitchFamily="49" charset="-122"/>
                <a:sym typeface="+mn-ea"/>
              </a:rPr>
              <a:t>2021</a:t>
            </a:r>
            <a:r>
              <a:rPr lang="zh-CN" altLang="en-US" sz="2400" dirty="0">
                <a:latin typeface="楷体" panose="02010609060101010101" pitchFamily="49" charset="-122"/>
                <a:ea typeface="楷体" panose="02010609060101010101" pitchFamily="49" charset="-122"/>
                <a:sym typeface="+mn-ea"/>
              </a:rPr>
              <a:t>年</a:t>
            </a:r>
            <a:r>
              <a:rPr lang="en-US" altLang="zh-CN" sz="2400" dirty="0">
                <a:latin typeface="楷体" panose="02010609060101010101" pitchFamily="49" charset="-122"/>
                <a:ea typeface="楷体" panose="02010609060101010101" pitchFamily="49" charset="-122"/>
                <a:sym typeface="+mn-ea"/>
              </a:rPr>
              <a:t>8</a:t>
            </a:r>
            <a:r>
              <a:rPr lang="zh-CN" altLang="en-US" sz="2400" dirty="0">
                <a:latin typeface="楷体" panose="02010609060101010101" pitchFamily="49" charset="-122"/>
                <a:ea typeface="楷体" panose="02010609060101010101" pitchFamily="49" charset="-122"/>
                <a:sym typeface="+mn-ea"/>
              </a:rPr>
              <a:t>月</a:t>
            </a:r>
            <a:r>
              <a:rPr lang="en-US" altLang="zh-CN" sz="2400" dirty="0">
                <a:latin typeface="楷体" panose="02010609060101010101" pitchFamily="49" charset="-122"/>
                <a:ea typeface="楷体" panose="02010609060101010101" pitchFamily="49" charset="-122"/>
                <a:sym typeface="+mn-ea"/>
              </a:rPr>
              <a:t>29</a:t>
            </a:r>
            <a:r>
              <a:rPr lang="zh-CN" altLang="en-US" sz="2400" dirty="0">
                <a:latin typeface="楷体" panose="02010609060101010101" pitchFamily="49" charset="-122"/>
                <a:ea typeface="楷体" panose="02010609060101010101" pitchFamily="49" charset="-122"/>
                <a:sym typeface="+mn-ea"/>
              </a:rPr>
              <a:t>日</a:t>
            </a:r>
            <a:r>
              <a:rPr lang="en-US" altLang="zh-CN" sz="2400" dirty="0">
                <a:latin typeface="楷体" panose="02010609060101010101" pitchFamily="49" charset="-122"/>
                <a:ea typeface="楷体" panose="02010609060101010101" pitchFamily="49" charset="-122"/>
                <a:sym typeface="+mn-ea"/>
              </a:rPr>
              <a:t>14:00</a:t>
            </a:r>
            <a:r>
              <a:rPr lang="zh-CN" altLang="en-US" sz="2400" dirty="0">
                <a:latin typeface="楷体" panose="02010609060101010101" pitchFamily="49" charset="-122"/>
                <a:ea typeface="楷体" panose="02010609060101010101" pitchFamily="49" charset="-122"/>
                <a:sym typeface="+mn-ea"/>
              </a:rPr>
              <a:t>，腾讯 会议号：514 780 866</a:t>
            </a:r>
            <a:endParaRPr lang="en-US" altLang="zh-CN" dirty="0"/>
          </a:p>
          <a:p>
            <a:pPr>
              <a:lnSpc>
                <a:spcPct val="150000"/>
              </a:lnSpc>
              <a:buFont typeface="Wingdings" panose="05000000000000000000" pitchFamily="2" charset="2"/>
              <a:buChar char="l"/>
            </a:pPr>
            <a:r>
              <a:rPr lang="zh-CN" altLang="en-US" sz="2400" dirty="0">
                <a:latin typeface="楷体" panose="02010609060101010101" pitchFamily="49" charset="-122"/>
                <a:ea typeface="楷体" panose="02010609060101010101" pitchFamily="49" charset="-122"/>
              </a:rPr>
              <a:t>笔试：</a:t>
            </a:r>
            <a:r>
              <a:rPr lang="en-US" altLang="zh-CN" sz="2400" dirty="0">
                <a:latin typeface="楷体" panose="02010609060101010101" pitchFamily="49" charset="-122"/>
                <a:ea typeface="楷体" panose="02010609060101010101" pitchFamily="49" charset="-122"/>
              </a:rPr>
              <a:t>2021</a:t>
            </a:r>
            <a:r>
              <a:rPr lang="zh-CN" altLang="en-US" sz="2400" dirty="0">
                <a:latin typeface="楷体" panose="02010609060101010101" pitchFamily="49" charset="-122"/>
                <a:ea typeface="楷体" panose="02010609060101010101" pitchFamily="49" charset="-122"/>
              </a:rPr>
              <a:t>年</a:t>
            </a:r>
            <a:r>
              <a:rPr lang="en-US" altLang="zh-CN" sz="2400" dirty="0">
                <a:latin typeface="楷体" panose="02010609060101010101" pitchFamily="49" charset="-122"/>
                <a:ea typeface="楷体" panose="02010609060101010101" pitchFamily="49" charset="-122"/>
              </a:rPr>
              <a:t>9</a:t>
            </a:r>
            <a:r>
              <a:rPr lang="zh-CN" altLang="en-US" sz="2400" dirty="0">
                <a:latin typeface="楷体" panose="02010609060101010101" pitchFamily="49" charset="-122"/>
                <a:ea typeface="楷体" panose="02010609060101010101" pitchFamily="49" charset="-122"/>
              </a:rPr>
              <a:t>月</a:t>
            </a:r>
            <a:r>
              <a:rPr lang="en-US" altLang="zh-CN" sz="2400" dirty="0">
                <a:latin typeface="楷体" panose="02010609060101010101" pitchFamily="49" charset="-122"/>
                <a:ea typeface="楷体" panose="02010609060101010101" pitchFamily="49" charset="-122"/>
              </a:rPr>
              <a:t>5</a:t>
            </a:r>
            <a:r>
              <a:rPr lang="zh-CN" altLang="en-US" sz="2400" dirty="0">
                <a:latin typeface="楷体" panose="02010609060101010101" pitchFamily="49" charset="-122"/>
                <a:ea typeface="楷体" panose="02010609060101010101" pitchFamily="49" charset="-122"/>
              </a:rPr>
              <a:t>日（周日）上午，具体时间地点见学校通知</a:t>
            </a:r>
            <a:endParaRPr lang="en-US" altLang="zh-CN" sz="2400" dirty="0">
              <a:latin typeface="楷体" panose="02010609060101010101" pitchFamily="49" charset="-122"/>
              <a:ea typeface="楷体" panose="02010609060101010101" pitchFamily="49" charset="-122"/>
            </a:endParaRPr>
          </a:p>
          <a:p>
            <a:pPr>
              <a:lnSpc>
                <a:spcPct val="150000"/>
              </a:lnSpc>
              <a:buFont typeface="Wingdings" panose="05000000000000000000" pitchFamily="2" charset="2"/>
              <a:buChar char="l"/>
            </a:pPr>
            <a:r>
              <a:rPr lang="zh-CN" altLang="en-US" sz="2400" dirty="0">
                <a:latin typeface="楷体" panose="02010609060101010101" pitchFamily="49" charset="-122"/>
                <a:ea typeface="楷体" panose="02010609060101010101" pitchFamily="49" charset="-122"/>
              </a:rPr>
              <a:t>面试：根据笔试结果确定面试名单，面试名单及面试时间地点将在经济学院网站公布</a:t>
            </a:r>
            <a:endParaRPr lang="en-US" altLang="zh-CN" sz="2400" dirty="0">
              <a:latin typeface="楷体" panose="02010609060101010101" pitchFamily="49" charset="-122"/>
              <a:ea typeface="楷体" panose="02010609060101010101" pitchFamily="49" charset="-122"/>
            </a:endParaRPr>
          </a:p>
          <a:p>
            <a:pPr>
              <a:lnSpc>
                <a:spcPct val="150000"/>
              </a:lnSpc>
            </a:pPr>
            <a:r>
              <a:rPr lang="zh-CN" altLang="en-US" sz="2400" dirty="0">
                <a:latin typeface="楷体" panose="02010609060101010101" pitchFamily="49" charset="-122"/>
                <a:ea typeface="楷体" panose="02010609060101010101" pitchFamily="49" charset="-122"/>
              </a:rPr>
              <a:t>（网址：</a:t>
            </a:r>
            <a:r>
              <a:rPr lang="en-US" altLang="zh-CN" sz="2400" dirty="0">
                <a:latin typeface="楷体" panose="02010609060101010101" pitchFamily="49" charset="-122"/>
                <a:ea typeface="楷体" panose="02010609060101010101" pitchFamily="49" charset="-122"/>
              </a:rPr>
              <a:t>http://economics.nankai.edu.cn</a:t>
            </a:r>
            <a:r>
              <a:rPr lang="zh-CN" altLang="en-US" sz="2400" dirty="0">
                <a:latin typeface="楷体" panose="02010609060101010101" pitchFamily="49" charset="-122"/>
                <a:ea typeface="楷体" panose="02010609060101010101" pitchFamily="49" charset="-122"/>
              </a:rPr>
              <a:t>）</a:t>
            </a:r>
            <a:endParaRPr lang="en-US" altLang="zh-CN" sz="2400" dirty="0">
              <a:latin typeface="楷体" panose="02010609060101010101" pitchFamily="49" charset="-122"/>
              <a:ea typeface="楷体" panose="02010609060101010101" pitchFamily="49" charset="-122"/>
            </a:endParaRPr>
          </a:p>
        </p:txBody>
      </p:sp>
    </p:spTree>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1344</Words>
  <Application>WPS 演示</Application>
  <PresentationFormat>全屏显示(4:3)</PresentationFormat>
  <Paragraphs>65</Paragraphs>
  <Slides>8</Slides>
  <Notes>0</Notes>
  <HiddenSlides>0</HiddenSlides>
  <MMClips>0</MMClips>
  <ScaleCrop>false</ScaleCrop>
  <HeadingPairs>
    <vt:vector size="6" baseType="variant">
      <vt:variant>
        <vt:lpstr>已用的字体</vt:lpstr>
      </vt:variant>
      <vt:variant>
        <vt:i4>10</vt:i4>
      </vt:variant>
      <vt:variant>
        <vt:lpstr>主题</vt:lpstr>
      </vt:variant>
      <vt:variant>
        <vt:i4>1</vt:i4>
      </vt:variant>
      <vt:variant>
        <vt:lpstr>幻灯片标题</vt:lpstr>
      </vt:variant>
      <vt:variant>
        <vt:i4>8</vt:i4>
      </vt:variant>
    </vt:vector>
  </HeadingPairs>
  <TitlesOfParts>
    <vt:vector size="19" baseType="lpstr">
      <vt:lpstr>Arial</vt:lpstr>
      <vt:lpstr>宋体</vt:lpstr>
      <vt:lpstr>Wingdings</vt:lpstr>
      <vt:lpstr>华文隶书</vt:lpstr>
      <vt:lpstr>隶书</vt:lpstr>
      <vt:lpstr>黑体</vt:lpstr>
      <vt:lpstr>楷体</vt:lpstr>
      <vt:lpstr>Calibri</vt:lpstr>
      <vt:lpstr>微软雅黑</vt:lpstr>
      <vt:lpstr>Arial Unicode MS</vt:lpstr>
      <vt:lpstr>Office 主题</vt:lpstr>
      <vt:lpstr>PowerPoint 演示文稿</vt:lpstr>
      <vt:lpstr>       </vt:lpstr>
      <vt:lpstr>       </vt:lpstr>
      <vt:lpstr>       </vt:lpstr>
      <vt:lpstr>       </vt:lpstr>
      <vt:lpstr>       </vt:lpstr>
      <vt:lpstr>       </vt:lpstr>
      <vt:lpstr>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admin</dc:creator>
  <cp:lastModifiedBy>林二豆</cp:lastModifiedBy>
  <cp:revision>44</cp:revision>
  <dcterms:created xsi:type="dcterms:W3CDTF">2018-12-11T06:17:00Z</dcterms:created>
  <dcterms:modified xsi:type="dcterms:W3CDTF">2021-08-25T07:59:12Z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2052-11.1.0.9192</vt:lpwstr>
  </property>
</Properties>
</file>