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4" r:id="rId3"/>
    <p:sldId id="257" r:id="rId4"/>
    <p:sldId id="258" r:id="rId5"/>
    <p:sldId id="259" r:id="rId6"/>
    <p:sldId id="260" r:id="rId7"/>
    <p:sldId id="262" r:id="rId8"/>
    <p:sldId id="266" r:id="rId9"/>
    <p:sldId id="263" r:id="rId10"/>
    <p:sldId id="267" r:id="rId11"/>
    <p:sldId id="275" r:id="rId12"/>
    <p:sldId id="26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表格占位符 2"/>
          <p:cNvSpPr>
            <a:spLocks noGrp="1"/>
          </p:cNvSpPr>
          <p:nvPr>
            <p:ph type="tbl" idx="1"/>
          </p:nvPr>
        </p:nvSpPr>
        <p:spPr/>
        <p:txBody>
          <a:bodyPr/>
          <a:lstStyle/>
          <a:p>
            <a:pPr lvl="0"/>
            <a:endParaRPr lang="zh-CN" altLang="en-US" noProof="1"/>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fld id="{03D45794-373F-4189-A9BD-6FFFD68B451C}"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1FE72F8-5FDF-4CD2-AC23-BB6B6D016646}" type="datetimeFigureOut">
              <a:rPr lang="zh-CN" altLang="en-US" smtClean="0"/>
              <a:t>2021/8/26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AD8226-4A9A-4F81-8F07-B52EDD645C9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E72F8-5FDF-4CD2-AC23-BB6B6D016646}" type="datetimeFigureOut">
              <a:rPr lang="zh-CN" altLang="en-US" smtClean="0"/>
              <a:t>2021/8/26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D8226-4A9A-4F81-8F07-B52EDD645C9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407319"/>
            <a:ext cx="9144000" cy="2387600"/>
          </a:xfrm>
        </p:spPr>
        <p:txBody>
          <a:bodyPr>
            <a:normAutofit fontScale="90000"/>
          </a:bodyPr>
          <a:lstStyle/>
          <a:p>
            <a:r>
              <a:rPr lang="zh-CN" altLang="en-US" dirty="0">
                <a:solidFill>
                  <a:srgbClr val="7030A0"/>
                </a:solidFill>
                <a:latin typeface="隶书" panose="02010509060101010101" pitchFamily="49" charset="-122"/>
                <a:ea typeface="隶书" panose="02010509060101010101" pitchFamily="49" charset="-122"/>
              </a:rPr>
              <a:t>南开大学经济学院</a:t>
            </a:r>
            <a:r>
              <a:rPr lang="en-US" altLang="zh-CN" dirty="0">
                <a:solidFill>
                  <a:srgbClr val="7030A0"/>
                </a:solidFill>
                <a:latin typeface="隶书" panose="02010509060101010101" pitchFamily="49" charset="-122"/>
                <a:ea typeface="隶书" panose="02010509060101010101" pitchFamily="49" charset="-122"/>
              </a:rPr>
              <a:t/>
            </a:r>
            <a:br>
              <a:rPr lang="en-US" altLang="zh-CN" dirty="0">
                <a:solidFill>
                  <a:srgbClr val="7030A0"/>
                </a:solidFill>
                <a:latin typeface="隶书" panose="02010509060101010101" pitchFamily="49" charset="-122"/>
                <a:ea typeface="隶书" panose="02010509060101010101" pitchFamily="49" charset="-122"/>
              </a:rPr>
            </a:br>
            <a:r>
              <a:rPr lang="zh-CN" altLang="zh-CN" dirty="0">
                <a:solidFill>
                  <a:srgbClr val="7030A0"/>
                </a:solidFill>
                <a:latin typeface="隶书" panose="02010509060101010101" pitchFamily="49" charset="-122"/>
                <a:ea typeface="隶书" panose="02010509060101010101" pitchFamily="49" charset="-122"/>
              </a:rPr>
              <a:t>“数字经济与贸易”精英人才</a:t>
            </a:r>
            <a:r>
              <a:rPr lang="zh-CN" altLang="en-US" dirty="0">
                <a:solidFill>
                  <a:srgbClr val="7030A0"/>
                </a:solidFill>
                <a:latin typeface="隶书" panose="02010509060101010101" pitchFamily="49" charset="-122"/>
                <a:ea typeface="隶书" panose="02010509060101010101" pitchFamily="49" charset="-122"/>
              </a:rPr>
              <a:t>特色班简介</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b="1" dirty="0">
                <a:solidFill>
                  <a:srgbClr val="7030A0"/>
                </a:solidFill>
                <a:latin typeface="隶书" panose="02010509060101010101" pitchFamily="49" charset="-122"/>
                <a:ea typeface="隶书" panose="02010509060101010101" pitchFamily="49" charset="-122"/>
              </a:rPr>
              <a:t>七、基础和优势</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
        <p:nvSpPr>
          <p:cNvPr id="7" name="内容占位符 2"/>
          <p:cNvSpPr txBox="1"/>
          <p:nvPr/>
        </p:nvSpPr>
        <p:spPr>
          <a:xfrm>
            <a:off x="972845" y="1800472"/>
            <a:ext cx="578306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300"/>
              </a:spcBef>
              <a:spcAft>
                <a:spcPts val="300"/>
              </a:spcAft>
            </a:pPr>
            <a:r>
              <a:rPr lang="zh-CN" altLang="zh-CN" dirty="0">
                <a:solidFill>
                  <a:srgbClr val="7030A0"/>
                </a:solidFill>
              </a:rPr>
              <a:t>课程基础</a:t>
            </a:r>
            <a:r>
              <a:rPr lang="zh-CN" altLang="en-US" dirty="0">
                <a:solidFill>
                  <a:srgbClr val="7030A0"/>
                </a:solidFill>
              </a:rPr>
              <a:t>：</a:t>
            </a:r>
            <a:r>
              <a:rPr lang="en-US" altLang="zh-CN" dirty="0"/>
              <a:t>3</a:t>
            </a:r>
            <a:r>
              <a:rPr lang="zh-CN" altLang="en-US" dirty="0"/>
              <a:t>门</a:t>
            </a:r>
            <a:r>
              <a:rPr lang="zh-CN" altLang="zh-CN" dirty="0"/>
              <a:t>国家级精品资源共享课</a:t>
            </a:r>
            <a:r>
              <a:rPr lang="zh-CN" altLang="en-US" dirty="0"/>
              <a:t>；近年成功开设多门将经济贸易与</a:t>
            </a:r>
            <a:r>
              <a:rPr lang="zh-CN" altLang="zh-CN" dirty="0"/>
              <a:t>大数据应用</a:t>
            </a:r>
            <a:r>
              <a:rPr lang="zh-CN" altLang="en-US" dirty="0"/>
              <a:t>结合</a:t>
            </a:r>
            <a:r>
              <a:rPr lang="zh-CN" altLang="zh-CN" dirty="0"/>
              <a:t>的课程，通过</a:t>
            </a:r>
            <a:r>
              <a:rPr lang="zh-CN" altLang="en-US" dirty="0">
                <a:solidFill>
                  <a:srgbClr val="00B050"/>
                </a:solidFill>
              </a:rPr>
              <a:t>“云鹰读书会”</a:t>
            </a:r>
            <a:r>
              <a:rPr lang="zh-CN" altLang="zh-CN" dirty="0">
                <a:solidFill>
                  <a:srgbClr val="FF0000"/>
                </a:solidFill>
              </a:rPr>
              <a:t>对本科生进行系统严格的科研训练，</a:t>
            </a:r>
            <a:r>
              <a:rPr lang="zh-CN" altLang="en-US" dirty="0">
                <a:solidFill>
                  <a:srgbClr val="FF0000"/>
                </a:solidFill>
              </a:rPr>
              <a:t>引领国内贸易学科科研训练潮流</a:t>
            </a:r>
            <a:r>
              <a:rPr lang="zh-CN" altLang="en-US" dirty="0"/>
              <a:t>；即将</a:t>
            </a:r>
            <a:r>
              <a:rPr lang="zh-CN" altLang="zh-CN" dirty="0"/>
              <a:t>开设</a:t>
            </a:r>
            <a:r>
              <a:rPr lang="zh-CN" altLang="zh-CN" dirty="0">
                <a:solidFill>
                  <a:srgbClr val="00B050"/>
                </a:solidFill>
              </a:rPr>
              <a:t>《</a:t>
            </a:r>
            <a:r>
              <a:rPr lang="zh-CN" altLang="en-US" dirty="0">
                <a:solidFill>
                  <a:srgbClr val="00B050"/>
                </a:solidFill>
              </a:rPr>
              <a:t>数字</a:t>
            </a:r>
            <a:r>
              <a:rPr lang="zh-CN" altLang="zh-CN" dirty="0">
                <a:solidFill>
                  <a:srgbClr val="00B050"/>
                </a:solidFill>
              </a:rPr>
              <a:t>经贸前沿与实践系列专题讲座》</a:t>
            </a:r>
            <a:r>
              <a:rPr lang="zh-CN" altLang="zh-CN" dirty="0"/>
              <a:t>课程，依托业界校友</a:t>
            </a:r>
            <a:r>
              <a:rPr lang="zh-CN" altLang="en-US" dirty="0"/>
              <a:t>传授实践前沿知识</a:t>
            </a:r>
            <a:r>
              <a:rPr lang="zh-CN" altLang="zh-CN" dirty="0"/>
              <a:t>。</a:t>
            </a:r>
            <a:endParaRPr lang="zh-CN" altLang="zh-CN" sz="3000" dirty="0"/>
          </a:p>
        </p:txBody>
      </p:sp>
      <p:pic>
        <p:nvPicPr>
          <p:cNvPr id="5" name="图片 4" descr="E:\工作教学\全系工作\本科\领略经济学\人才培养\云鹰读书会\微信图片_20180617185643.jpg"/>
          <p:cNvPicPr/>
          <p:nvPr/>
        </p:nvPicPr>
        <p:blipFill>
          <a:blip r:embed="rId3">
            <a:extLst>
              <a:ext uri="{28A0092B-C50C-407E-A947-70E740481C1C}">
                <a14:useLocalDpi xmlns:a14="http://schemas.microsoft.com/office/drawing/2010/main" val="0"/>
              </a:ext>
            </a:extLst>
          </a:blip>
          <a:srcRect/>
          <a:stretch>
            <a:fillRect/>
          </a:stretch>
        </p:blipFill>
        <p:spPr bwMode="auto">
          <a:xfrm>
            <a:off x="7245213" y="2421906"/>
            <a:ext cx="4108587" cy="2595676"/>
          </a:xfrm>
          <a:prstGeom prst="rect">
            <a:avLst/>
          </a:prstGeom>
          <a:noFill/>
          <a:ln>
            <a:noFill/>
          </a:ln>
        </p:spPr>
      </p:pic>
      <p:sp>
        <p:nvSpPr>
          <p:cNvPr id="6" name="文本框 19"/>
          <p:cNvSpPr txBox="1">
            <a:spLocks noChangeArrowheads="1"/>
          </p:cNvSpPr>
          <p:nvPr/>
        </p:nvSpPr>
        <p:spPr bwMode="auto">
          <a:xfrm>
            <a:off x="7785717" y="5210777"/>
            <a:ext cx="3433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defRPr/>
            </a:pPr>
            <a:r>
              <a:rPr lang="zh-CN" altLang="en-US" sz="1800" dirty="0">
                <a:latin typeface="楷体" panose="02010609060101010101" pitchFamily="49" charset="-122"/>
                <a:ea typeface="楷体" panose="02010609060101010101" pitchFamily="49" charset="-122"/>
              </a:rPr>
              <a:t>国际经济贸易系“云鹰”读书会</a:t>
            </a:r>
            <a:endParaRPr kumimoji="0" lang="zh-CN" altLang="en-US" sz="1800" b="0" i="0" u="none" strike="noStrike" kern="1200" cap="none" spc="0" normalizeH="0" baseline="0" noProof="0" dirty="0">
              <a:ln>
                <a:noFill/>
              </a:ln>
              <a:effectLst/>
              <a:uLnTx/>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79576" y="2172920"/>
            <a:ext cx="7632848" cy="3969385"/>
          </a:xfrm>
          <a:prstGeom prst="rect">
            <a:avLst/>
          </a:prstGeom>
          <a:noFill/>
        </p:spPr>
        <p:txBody>
          <a:bodyPr wrap="square" rtlCol="0">
            <a:spAutoFit/>
          </a:bodyPr>
          <a:lstStyle/>
          <a:p>
            <a:pPr>
              <a:lnSpc>
                <a:spcPct val="150000"/>
              </a:lnSpc>
              <a:buFont typeface="Wingdings" panose="05000000000000000000" pitchFamily="2" charset="2"/>
              <a:buChar char="l"/>
            </a:pPr>
            <a:r>
              <a:rPr lang="zh-CN" altLang="en-US" sz="2400" dirty="0">
                <a:latin typeface="楷体" panose="02010609060101010101" pitchFamily="49" charset="-122"/>
                <a:ea typeface="楷体" panose="02010609060101010101" pitchFamily="49" charset="-122"/>
              </a:rPr>
              <a:t>宣讲会：线上宣讲时间：</a:t>
            </a:r>
            <a:r>
              <a:rPr lang="en-US" altLang="zh-CN" sz="2400" dirty="0">
                <a:latin typeface="楷体" panose="02010609060101010101" pitchFamily="49" charset="-122"/>
                <a:ea typeface="楷体" panose="02010609060101010101" pitchFamily="49" charset="-122"/>
              </a:rPr>
              <a:t>2021</a:t>
            </a:r>
            <a:r>
              <a:rPr lang="zh-CN" altLang="en-US" sz="2400" dirty="0">
                <a:latin typeface="楷体" panose="02010609060101010101" pitchFamily="49" charset="-122"/>
                <a:ea typeface="楷体" panose="02010609060101010101" pitchFamily="49" charset="-122"/>
              </a:rPr>
              <a:t>年</a:t>
            </a:r>
            <a:r>
              <a:rPr lang="en-US" altLang="zh-CN" sz="2400" dirty="0">
                <a:latin typeface="楷体" panose="02010609060101010101" pitchFamily="49" charset="-122"/>
                <a:ea typeface="楷体" panose="02010609060101010101" pitchFamily="49" charset="-122"/>
              </a:rPr>
              <a:t>8</a:t>
            </a:r>
            <a:r>
              <a:rPr lang="zh-CN" altLang="en-US"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29</a:t>
            </a:r>
            <a:r>
              <a:rPr lang="zh-CN" altLang="en-US" sz="2400" dirty="0">
                <a:latin typeface="楷体" panose="02010609060101010101" pitchFamily="49" charset="-122"/>
                <a:ea typeface="楷体" panose="02010609060101010101" pitchFamily="49" charset="-122"/>
              </a:rPr>
              <a:t>日</a:t>
            </a:r>
            <a:r>
              <a:rPr lang="en-US" altLang="zh-CN" sz="2400" dirty="0">
                <a:latin typeface="楷体" panose="02010609060101010101" pitchFamily="49" charset="-122"/>
                <a:ea typeface="楷体" panose="02010609060101010101" pitchFamily="49" charset="-122"/>
              </a:rPr>
              <a:t>14:00</a:t>
            </a:r>
            <a:r>
              <a:rPr lang="zh-CN" altLang="en-US" sz="2400" dirty="0">
                <a:latin typeface="楷体" panose="02010609060101010101" pitchFamily="49" charset="-122"/>
                <a:ea typeface="楷体" panose="02010609060101010101" pitchFamily="49" charset="-122"/>
              </a:rPr>
              <a:t>，腾讯 会议号：514 780 866</a:t>
            </a:r>
          </a:p>
          <a:p>
            <a:pPr>
              <a:lnSpc>
                <a:spcPct val="150000"/>
              </a:lnSpc>
              <a:buFont typeface="Wingdings" panose="05000000000000000000" pitchFamily="2" charset="2"/>
              <a:buChar char="l"/>
            </a:pPr>
            <a:r>
              <a:rPr lang="zh-CN" altLang="en-US" sz="2400" dirty="0">
                <a:latin typeface="楷体" panose="02010609060101010101" pitchFamily="49" charset="-122"/>
                <a:ea typeface="楷体" panose="02010609060101010101" pitchFamily="49" charset="-122"/>
              </a:rPr>
              <a:t>笔试：</a:t>
            </a:r>
            <a:r>
              <a:rPr lang="en-US" altLang="zh-CN" sz="2400" dirty="0">
                <a:latin typeface="楷体" panose="02010609060101010101" pitchFamily="49" charset="-122"/>
                <a:ea typeface="楷体" panose="02010609060101010101" pitchFamily="49" charset="-122"/>
              </a:rPr>
              <a:t>2021</a:t>
            </a:r>
            <a:r>
              <a:rPr lang="zh-CN" altLang="en-US" sz="2400" dirty="0">
                <a:latin typeface="楷体" panose="02010609060101010101" pitchFamily="49" charset="-122"/>
                <a:ea typeface="楷体" panose="02010609060101010101" pitchFamily="49" charset="-122"/>
              </a:rPr>
              <a:t>年</a:t>
            </a:r>
            <a:r>
              <a:rPr lang="en-US" altLang="zh-CN" sz="2400" dirty="0">
                <a:latin typeface="楷体" panose="02010609060101010101" pitchFamily="49" charset="-122"/>
                <a:ea typeface="楷体" panose="02010609060101010101" pitchFamily="49" charset="-122"/>
              </a:rPr>
              <a:t>9</a:t>
            </a:r>
            <a:r>
              <a:rPr lang="zh-CN" altLang="en-US" sz="2400" dirty="0">
                <a:latin typeface="楷体" panose="02010609060101010101" pitchFamily="49" charset="-122"/>
                <a:ea typeface="楷体" panose="02010609060101010101" pitchFamily="49" charset="-122"/>
              </a:rPr>
              <a:t>月</a:t>
            </a:r>
            <a:r>
              <a:rPr lang="en-US" altLang="zh-CN" sz="2400" dirty="0">
                <a:latin typeface="楷体" panose="02010609060101010101" pitchFamily="49" charset="-122"/>
                <a:ea typeface="楷体" panose="02010609060101010101" pitchFamily="49" charset="-122"/>
              </a:rPr>
              <a:t>5</a:t>
            </a:r>
            <a:r>
              <a:rPr lang="zh-CN" altLang="en-US" sz="2400" dirty="0">
                <a:latin typeface="楷体" panose="02010609060101010101" pitchFamily="49" charset="-122"/>
                <a:ea typeface="楷体" panose="02010609060101010101" pitchFamily="49" charset="-122"/>
              </a:rPr>
              <a:t>日（周日）上午，具体时间地点见学校通知</a:t>
            </a:r>
            <a:endParaRPr lang="en-US" altLang="zh-CN" sz="2400" dirty="0">
              <a:latin typeface="楷体" panose="02010609060101010101" pitchFamily="49" charset="-122"/>
              <a:ea typeface="楷体" panose="02010609060101010101" pitchFamily="49" charset="-122"/>
            </a:endParaRPr>
          </a:p>
          <a:p>
            <a:pPr>
              <a:lnSpc>
                <a:spcPct val="150000"/>
              </a:lnSpc>
              <a:buFont typeface="Wingdings" panose="05000000000000000000" pitchFamily="2" charset="2"/>
              <a:buChar char="l"/>
            </a:pPr>
            <a:r>
              <a:rPr lang="zh-CN" altLang="en-US" sz="2400" dirty="0">
                <a:latin typeface="楷体" panose="02010609060101010101" pitchFamily="49" charset="-122"/>
                <a:ea typeface="楷体" panose="02010609060101010101" pitchFamily="49" charset="-122"/>
              </a:rPr>
              <a:t>面试：根据笔试结果确定面试名单，面试名单及面试时间地点将在经济学院网站公布</a:t>
            </a:r>
            <a:endParaRPr lang="en-US" altLang="zh-CN" sz="2400" dirty="0">
              <a:latin typeface="楷体" panose="02010609060101010101" pitchFamily="49" charset="-122"/>
              <a:ea typeface="楷体" panose="02010609060101010101" pitchFamily="49" charset="-122"/>
            </a:endParaRPr>
          </a:p>
          <a:p>
            <a:pPr>
              <a:lnSpc>
                <a:spcPct val="150000"/>
              </a:lnSpc>
            </a:pPr>
            <a:r>
              <a:rPr lang="zh-CN" altLang="en-US" sz="2400" dirty="0">
                <a:latin typeface="楷体" panose="02010609060101010101" pitchFamily="49" charset="-122"/>
                <a:ea typeface="楷体" panose="02010609060101010101" pitchFamily="49" charset="-122"/>
              </a:rPr>
              <a:t>（网址：</a:t>
            </a:r>
            <a:r>
              <a:rPr lang="en-US" altLang="zh-CN" sz="2400" dirty="0">
                <a:latin typeface="楷体" panose="02010609060101010101" pitchFamily="49" charset="-122"/>
                <a:ea typeface="楷体" panose="02010609060101010101" pitchFamily="49" charset="-122"/>
              </a:rPr>
              <a:t>http://economics.nankai.edu.cn</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p:txBody>
      </p:sp>
      <p:sp>
        <p:nvSpPr>
          <p:cNvPr id="3" name="标题 2"/>
          <p:cNvSpPr>
            <a:spLocks noGrp="1"/>
          </p:cNvSpPr>
          <p:nvPr>
            <p:ph type="title"/>
          </p:nvPr>
        </p:nvSpPr>
        <p:spPr>
          <a:xfrm>
            <a:off x="1329055" y="939165"/>
            <a:ext cx="10515600" cy="1325563"/>
          </a:xfrm>
        </p:spPr>
        <p:txBody>
          <a:bodyPr vert="horz" lIns="91440" tIns="45720" rIns="91440" bIns="45720" rtlCol="0" anchor="ctr">
            <a:normAutofit/>
          </a:bodyPr>
          <a:lstStyle/>
          <a:p>
            <a:r>
              <a:rPr lang="zh-CN" altLang="en-US" b="1" dirty="0">
                <a:solidFill>
                  <a:srgbClr val="7030A0"/>
                </a:solidFill>
                <a:latin typeface="隶书" panose="02010509060101010101" pitchFamily="49" charset="-122"/>
                <a:ea typeface="隶书" panose="02010509060101010101" pitchFamily="49" charset="-122"/>
              </a:rPr>
              <a:t>八、</a:t>
            </a:r>
            <a:r>
              <a:rPr lang="zh-CN" altLang="en-US" b="1" dirty="0">
                <a:solidFill>
                  <a:srgbClr val="7030A0"/>
                </a:solidFill>
                <a:latin typeface="隶书" panose="02010509060101010101" pitchFamily="49" charset="-122"/>
                <a:ea typeface="隶书" panose="02010509060101010101" pitchFamily="49" charset="-122"/>
                <a:sym typeface="+mn-ea"/>
              </a:rPr>
              <a:t>2021年遴选具体安排</a:t>
            </a:r>
            <a:r>
              <a:rPr lang="zh-CN" altLang="en-US" b="1" dirty="0">
                <a:solidFill>
                  <a:srgbClr val="0070C0"/>
                </a:solidFill>
              </a:rPr>
              <a:t/>
            </a:r>
            <a:br>
              <a:rPr lang="zh-CN" altLang="en-US" b="1" dirty="0">
                <a:solidFill>
                  <a:srgbClr val="0070C0"/>
                </a:solidFill>
              </a:rPr>
            </a:br>
            <a:endParaRPr lang="zh-CN" altLang="en-US" b="1" dirty="0">
              <a:solidFill>
                <a:srgbClr val="7030A0"/>
              </a:solidFill>
              <a:latin typeface="隶书" panose="02010509060101010101" pitchFamily="49" charset="-122"/>
              <a:ea typeface="隶书" panose="020105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07482" y="1982450"/>
            <a:ext cx="9777035" cy="1508105"/>
          </a:xfrm>
          <a:prstGeom prst="rect">
            <a:avLst/>
          </a:prstGeom>
        </p:spPr>
        <p:txBody>
          <a:bodyPr wrap="none">
            <a:spAutoFit/>
          </a:bodyPr>
          <a:lstStyle/>
          <a:p>
            <a:pPr algn="ctr"/>
            <a:r>
              <a:rPr lang="zh-CN" altLang="zh-CN" sz="4800" dirty="0">
                <a:latin typeface="隶书" panose="02010509060101010101" pitchFamily="49" charset="-122"/>
                <a:ea typeface="隶书" panose="02010509060101010101" pitchFamily="49" charset="-122"/>
                <a:cs typeface="Times New Roman" panose="02020603050405020304" pitchFamily="18" charset="0"/>
              </a:rPr>
              <a:t>欢迎</a:t>
            </a:r>
            <a:r>
              <a:rPr lang="zh-CN" altLang="en-US" sz="4800" dirty="0">
                <a:latin typeface="隶书" panose="02010509060101010101" pitchFamily="49" charset="-122"/>
                <a:ea typeface="隶书" panose="02010509060101010101" pitchFamily="49" charset="-122"/>
                <a:cs typeface="Times New Roman" panose="02020603050405020304" pitchFamily="18" charset="0"/>
              </a:rPr>
              <a:t>报考</a:t>
            </a:r>
            <a:endParaRPr lang="en-US" altLang="zh-CN" sz="4800" dirty="0">
              <a:latin typeface="隶书" panose="02010509060101010101" pitchFamily="49" charset="-122"/>
              <a:ea typeface="隶书" panose="02010509060101010101" pitchFamily="49" charset="-122"/>
              <a:cs typeface="Times New Roman" panose="02020603050405020304" pitchFamily="18" charset="0"/>
            </a:endParaRPr>
          </a:p>
          <a:p>
            <a:pPr algn="ctr"/>
            <a:r>
              <a:rPr lang="zh-CN" altLang="zh-CN" sz="4400" dirty="0">
                <a:latin typeface="隶书" panose="02010509060101010101" pitchFamily="49" charset="-122"/>
                <a:ea typeface="隶书" panose="02010509060101010101" pitchFamily="49" charset="-122"/>
                <a:cs typeface="Times New Roman" panose="02020603050405020304" pitchFamily="18" charset="0"/>
              </a:rPr>
              <a:t>“数字经济与贸易”精英人才特色班！</a:t>
            </a:r>
            <a:endParaRPr lang="zh-CN" altLang="en-US" sz="4400" dirty="0">
              <a:latin typeface="隶书" panose="02010509060101010101" pitchFamily="49" charset="-122"/>
              <a:ea typeface="隶书" panose="02010509060101010101" pitchFamily="49" charset="-122"/>
              <a:cs typeface="Times New Roman" panose="02020603050405020304" pitchFamily="18" charset="0"/>
            </a:endParaRPr>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7800046" y="3997213"/>
            <a:ext cx="2079606" cy="2034908"/>
          </a:xfrm>
          <a:prstGeom prst="rect">
            <a:avLst/>
          </a:prstGeom>
          <a:noFill/>
          <a:ln>
            <a:noFill/>
          </a:ln>
        </p:spPr>
      </p:pic>
      <p:sp>
        <p:nvSpPr>
          <p:cNvPr id="6" name="矩形 5"/>
          <p:cNvSpPr/>
          <p:nvPr/>
        </p:nvSpPr>
        <p:spPr>
          <a:xfrm>
            <a:off x="2132574" y="3997213"/>
            <a:ext cx="2789546" cy="646331"/>
          </a:xfrm>
          <a:prstGeom prst="rect">
            <a:avLst/>
          </a:prstGeom>
        </p:spPr>
        <p:txBody>
          <a:bodyPr wrap="none">
            <a:spAutoFit/>
          </a:bodyPr>
          <a:lstStyle/>
          <a:p>
            <a:r>
              <a:rPr lang="zh-CN" altLang="en-US" dirty="0">
                <a:solidFill>
                  <a:srgbClr val="7030A0"/>
                </a:solidFill>
                <a:cs typeface="Times New Roman" panose="02020603050405020304" pitchFamily="18" charset="0"/>
              </a:rPr>
              <a:t>国际经济贸易系</a:t>
            </a:r>
            <a:r>
              <a:rPr lang="zh-CN" altLang="zh-CN" dirty="0">
                <a:solidFill>
                  <a:srgbClr val="7030A0"/>
                </a:solidFill>
                <a:cs typeface="Times New Roman" panose="02020603050405020304" pitchFamily="18" charset="0"/>
              </a:rPr>
              <a:t>网址：</a:t>
            </a:r>
            <a:endParaRPr lang="en-US" altLang="zh-CN" dirty="0">
              <a:solidFill>
                <a:srgbClr val="7030A0"/>
              </a:solidFill>
              <a:cs typeface="Times New Roman" panose="02020603050405020304" pitchFamily="18" charset="0"/>
            </a:endParaRPr>
          </a:p>
          <a:p>
            <a:r>
              <a:rPr lang="en-US" altLang="zh-CN" dirty="0">
                <a:solidFill>
                  <a:srgbClr val="7030A0"/>
                </a:solidFill>
                <a:cs typeface="Times New Roman" panose="02020603050405020304" pitchFamily="18" charset="0"/>
              </a:rPr>
              <a:t>http://nkiet.nankai.edu.cn/</a:t>
            </a:r>
            <a:endParaRPr lang="zh-CN" altLang="en-US" dirty="0">
              <a:solidFill>
                <a:srgbClr val="7030A0"/>
              </a:solidFill>
            </a:endParaRPr>
          </a:p>
        </p:txBody>
      </p:sp>
      <p:sp>
        <p:nvSpPr>
          <p:cNvPr id="7" name="矩形 6"/>
          <p:cNvSpPr/>
          <p:nvPr/>
        </p:nvSpPr>
        <p:spPr>
          <a:xfrm>
            <a:off x="7344811" y="3528440"/>
            <a:ext cx="2723823" cy="369332"/>
          </a:xfrm>
          <a:prstGeom prst="rect">
            <a:avLst/>
          </a:prstGeom>
        </p:spPr>
        <p:txBody>
          <a:bodyPr wrap="none">
            <a:spAutoFit/>
          </a:bodyPr>
          <a:lstStyle/>
          <a:p>
            <a:r>
              <a:rPr lang="zh-CN" altLang="en-US" dirty="0">
                <a:solidFill>
                  <a:srgbClr val="7030A0"/>
                </a:solidFill>
                <a:cs typeface="Times New Roman" panose="02020603050405020304" pitchFamily="18" charset="0"/>
              </a:rPr>
              <a:t>国际经济贸易系</a:t>
            </a:r>
            <a:r>
              <a:rPr lang="zh-CN" altLang="zh-CN" dirty="0">
                <a:solidFill>
                  <a:srgbClr val="7030A0"/>
                </a:solidFill>
                <a:cs typeface="Times New Roman" panose="02020603050405020304" pitchFamily="18" charset="0"/>
              </a:rPr>
              <a:t>微信公号</a:t>
            </a:r>
            <a:endParaRPr lang="zh-CN" altLang="en-US" dirty="0">
              <a:solidFill>
                <a:srgbClr val="7030A0"/>
              </a:solidFill>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7030A0"/>
                </a:solidFill>
                <a:latin typeface="隶书" panose="02010509060101010101" pitchFamily="49" charset="-122"/>
                <a:ea typeface="隶书" panose="02010509060101010101" pitchFamily="49" charset="-122"/>
              </a:rPr>
              <a:t>一、设立背景</a:t>
            </a:r>
            <a:endParaRPr lang="zh-CN" altLang="en-US" dirty="0"/>
          </a:p>
        </p:txBody>
      </p:sp>
      <p:sp>
        <p:nvSpPr>
          <p:cNvPr id="3" name="内容占位符 2"/>
          <p:cNvSpPr>
            <a:spLocks noGrp="1"/>
          </p:cNvSpPr>
          <p:nvPr>
            <p:ph idx="1"/>
          </p:nvPr>
        </p:nvSpPr>
        <p:spPr>
          <a:xfrm>
            <a:off x="838200" y="1690688"/>
            <a:ext cx="10515600" cy="4351338"/>
          </a:xfrm>
        </p:spPr>
        <p:txBody>
          <a:bodyPr>
            <a:normAutofit lnSpcReduction="10000"/>
          </a:bodyPr>
          <a:lstStyle/>
          <a:p>
            <a:pPr>
              <a:lnSpc>
                <a:spcPct val="125000"/>
              </a:lnSpc>
            </a:pPr>
            <a:r>
              <a:rPr lang="zh-CN" altLang="zh-CN" dirty="0">
                <a:solidFill>
                  <a:srgbClr val="00B050"/>
                </a:solidFill>
              </a:rPr>
              <a:t>“信息技术产业化、传统产业信息化和消费方式信息化”</a:t>
            </a:r>
            <a:r>
              <a:rPr lang="zh-CN" altLang="en-US" dirty="0"/>
              <a:t>成为全球经济转型的重要</a:t>
            </a:r>
            <a:r>
              <a:rPr lang="zh-CN" altLang="zh-CN" dirty="0"/>
              <a:t>趋势</a:t>
            </a:r>
            <a:r>
              <a:rPr lang="zh-CN" altLang="en-US" dirty="0"/>
              <a:t>，</a:t>
            </a:r>
            <a:r>
              <a:rPr lang="zh-CN" altLang="zh-CN" dirty="0"/>
              <a:t>数字</a:t>
            </a:r>
            <a:r>
              <a:rPr lang="zh-CN" altLang="en-US" dirty="0"/>
              <a:t>经贸是</a:t>
            </a:r>
            <a:r>
              <a:rPr lang="zh-CN" altLang="zh-CN" dirty="0"/>
              <a:t>推动我国未来</a:t>
            </a:r>
            <a:r>
              <a:rPr lang="zh-CN" altLang="en-US" dirty="0"/>
              <a:t>经济</a:t>
            </a:r>
            <a:r>
              <a:rPr lang="zh-CN" altLang="zh-CN" dirty="0"/>
              <a:t>高质量发展的关键</a:t>
            </a:r>
            <a:r>
              <a:rPr lang="zh-CN" altLang="en-US" dirty="0"/>
              <a:t>，对</a:t>
            </a:r>
            <a:r>
              <a:rPr lang="zh-CN" altLang="zh-CN" dirty="0"/>
              <a:t>数字</a:t>
            </a:r>
            <a:r>
              <a:rPr lang="zh-CN" altLang="en-US" dirty="0"/>
              <a:t>经贸</a:t>
            </a:r>
            <a:r>
              <a:rPr lang="zh-CN" altLang="zh-CN" dirty="0"/>
              <a:t>专业复合</a:t>
            </a:r>
            <a:r>
              <a:rPr lang="zh-CN" altLang="en-US" dirty="0"/>
              <a:t>型</a:t>
            </a:r>
            <a:r>
              <a:rPr lang="zh-CN" altLang="zh-CN" dirty="0"/>
              <a:t>人才需求</a:t>
            </a:r>
            <a:r>
              <a:rPr lang="zh-CN" altLang="en-US" dirty="0"/>
              <a:t>将</a:t>
            </a:r>
            <a:r>
              <a:rPr lang="zh-CN" altLang="zh-CN" dirty="0"/>
              <a:t>“井喷”式增长</a:t>
            </a:r>
            <a:r>
              <a:rPr lang="zh-CN" altLang="en-US" dirty="0"/>
              <a:t>。</a:t>
            </a:r>
            <a:endParaRPr lang="en-US" altLang="zh-CN" dirty="0"/>
          </a:p>
          <a:p>
            <a:pPr>
              <a:lnSpc>
                <a:spcPct val="125000"/>
              </a:lnSpc>
            </a:pPr>
            <a:r>
              <a:rPr lang="zh-CN" altLang="en-US" dirty="0"/>
              <a:t>以</a:t>
            </a:r>
            <a:r>
              <a:rPr lang="en-US" altLang="zh-CN" dirty="0"/>
              <a:t>2018</a:t>
            </a:r>
            <a:r>
              <a:rPr lang="zh-CN" altLang="zh-CN" dirty="0"/>
              <a:t>年全国教育大会习近平总书记重要讲话精神</a:t>
            </a:r>
            <a:r>
              <a:rPr lang="zh-CN" altLang="en-US" dirty="0"/>
              <a:t>、</a:t>
            </a:r>
            <a:r>
              <a:rPr lang="zh-CN" altLang="zh-CN" dirty="0"/>
              <a:t>全国新时代高等学校本科教育大会</a:t>
            </a:r>
            <a:r>
              <a:rPr lang="zh-CN" altLang="en-US" dirty="0"/>
              <a:t>、</a:t>
            </a:r>
            <a:r>
              <a:rPr lang="en-US" altLang="zh-CN" dirty="0"/>
              <a:t> “</a:t>
            </a:r>
            <a:r>
              <a:rPr lang="zh-CN" altLang="zh-CN" dirty="0"/>
              <a:t>六卓越一拔尖</a:t>
            </a:r>
            <a:r>
              <a:rPr lang="en-US" altLang="zh-CN" dirty="0"/>
              <a:t>”</a:t>
            </a:r>
            <a:r>
              <a:rPr lang="zh-CN" altLang="zh-CN" dirty="0"/>
              <a:t>计划</a:t>
            </a:r>
            <a:r>
              <a:rPr lang="en-US" altLang="zh-CN" dirty="0"/>
              <a:t>2.0</a:t>
            </a:r>
            <a:r>
              <a:rPr lang="zh-CN" altLang="en-US" dirty="0"/>
              <a:t>、“</a:t>
            </a:r>
            <a:r>
              <a:rPr lang="zh-CN" altLang="zh-CN" dirty="0"/>
              <a:t>南开</a:t>
            </a:r>
            <a:r>
              <a:rPr lang="en-US" altLang="zh-CN" dirty="0"/>
              <a:t>40</a:t>
            </a:r>
            <a:r>
              <a:rPr lang="zh-CN" altLang="zh-CN" dirty="0"/>
              <a:t>条</a:t>
            </a:r>
            <a:r>
              <a:rPr lang="zh-CN" altLang="en-US" dirty="0"/>
              <a:t>”为指导，以南开大学的学科群优势、特别是国际经济学科的雄厚师资为依托， </a:t>
            </a:r>
            <a:r>
              <a:rPr lang="en-US" altLang="zh-CN" dirty="0"/>
              <a:t>2021</a:t>
            </a:r>
            <a:r>
              <a:rPr lang="zh-CN" altLang="en-US" dirty="0"/>
              <a:t>年南开大学批准成立</a:t>
            </a:r>
            <a:r>
              <a:rPr lang="zh-CN" altLang="zh-CN" dirty="0">
                <a:solidFill>
                  <a:srgbClr val="7030A0"/>
                </a:solidFill>
              </a:rPr>
              <a:t>“数字经济与贸易”精英人才特色班</a:t>
            </a:r>
            <a:r>
              <a:rPr lang="zh-CN" altLang="zh-CN" dirty="0"/>
              <a:t>，助力我国占领数字经贸领域人才培养高地。</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7030A0"/>
                </a:solidFill>
                <a:latin typeface="隶书" panose="02010509060101010101" pitchFamily="49" charset="-122"/>
                <a:ea typeface="隶书" panose="02010509060101010101" pitchFamily="49" charset="-122"/>
              </a:rPr>
              <a:t>二、基本情况</a:t>
            </a:r>
          </a:p>
        </p:txBody>
      </p:sp>
      <p:sp>
        <p:nvSpPr>
          <p:cNvPr id="3" name="内容占位符 2"/>
          <p:cNvSpPr>
            <a:spLocks noGrp="1"/>
          </p:cNvSpPr>
          <p:nvPr>
            <p:ph idx="1"/>
          </p:nvPr>
        </p:nvSpPr>
        <p:spPr/>
        <p:txBody>
          <a:bodyPr/>
          <a:lstStyle/>
          <a:p>
            <a:r>
              <a:rPr lang="zh-CN" altLang="zh-CN" b="1" dirty="0"/>
              <a:t>特色班名称</a:t>
            </a:r>
            <a:r>
              <a:rPr lang="zh-CN" altLang="en-US" b="1" dirty="0"/>
              <a:t>：</a:t>
            </a:r>
            <a:r>
              <a:rPr lang="zh-CN" altLang="zh-CN" b="1" dirty="0">
                <a:solidFill>
                  <a:srgbClr val="0070C0"/>
                </a:solidFill>
              </a:rPr>
              <a:t>“数字经济与贸易”精英人才特色班</a:t>
            </a:r>
            <a:endParaRPr lang="en-US" altLang="zh-CN" b="1" dirty="0">
              <a:solidFill>
                <a:srgbClr val="0070C0"/>
              </a:solidFill>
            </a:endParaRPr>
          </a:p>
          <a:p>
            <a:r>
              <a:rPr lang="zh-CN" altLang="zh-CN" b="1" dirty="0"/>
              <a:t>依托专业</a:t>
            </a:r>
            <a:r>
              <a:rPr lang="zh-CN" altLang="en-US" b="1" dirty="0"/>
              <a:t>：</a:t>
            </a:r>
            <a:r>
              <a:rPr lang="zh-CN" altLang="zh-CN" b="1" dirty="0">
                <a:solidFill>
                  <a:srgbClr val="0070C0"/>
                </a:solidFill>
              </a:rPr>
              <a:t>国际经济与贸易</a:t>
            </a:r>
            <a:endParaRPr lang="en-US" altLang="zh-CN" b="1" dirty="0">
              <a:solidFill>
                <a:srgbClr val="0070C0"/>
              </a:solidFill>
            </a:endParaRPr>
          </a:p>
          <a:p>
            <a:r>
              <a:rPr lang="zh-CN" altLang="zh-CN" b="1" dirty="0" smtClean="0"/>
              <a:t>初试</a:t>
            </a:r>
            <a:r>
              <a:rPr lang="zh-CN" altLang="zh-CN" b="1" dirty="0"/>
              <a:t>选拔范围</a:t>
            </a:r>
            <a:r>
              <a:rPr lang="zh-CN" altLang="en-US" b="1" dirty="0"/>
              <a:t>：</a:t>
            </a:r>
            <a:r>
              <a:rPr lang="zh-CN" altLang="zh-CN" b="1" dirty="0">
                <a:solidFill>
                  <a:srgbClr val="0070C0"/>
                </a:solidFill>
              </a:rPr>
              <a:t>全校</a:t>
            </a:r>
            <a:r>
              <a:rPr lang="zh-CN" altLang="en-US" b="1" dirty="0">
                <a:solidFill>
                  <a:srgbClr val="0070C0"/>
                </a:solidFill>
              </a:rPr>
              <a:t>大一新生</a:t>
            </a:r>
            <a:endParaRPr lang="en-US" altLang="zh-CN" b="1" dirty="0">
              <a:solidFill>
                <a:srgbClr val="0070C0"/>
              </a:solidFill>
            </a:endParaRPr>
          </a:p>
          <a:p>
            <a:r>
              <a:rPr lang="zh-CN" altLang="zh-CN" b="1" dirty="0"/>
              <a:t>初试考核科目</a:t>
            </a:r>
            <a:r>
              <a:rPr lang="zh-CN" altLang="en-US" b="1" dirty="0"/>
              <a:t>：</a:t>
            </a:r>
            <a:r>
              <a:rPr lang="zh-CN" altLang="zh-CN" b="1" dirty="0">
                <a:solidFill>
                  <a:srgbClr val="0070C0"/>
                </a:solidFill>
              </a:rPr>
              <a:t>英语、数学</a:t>
            </a:r>
            <a:endParaRPr lang="en-US" altLang="zh-CN" b="1" dirty="0">
              <a:solidFill>
                <a:srgbClr val="0070C0"/>
              </a:solidFill>
            </a:endParaRPr>
          </a:p>
          <a:p>
            <a:r>
              <a:rPr lang="zh-CN" altLang="zh-CN" b="1" dirty="0"/>
              <a:t>计划录取人数</a:t>
            </a:r>
            <a:r>
              <a:rPr lang="zh-CN" altLang="en-US" b="1" dirty="0"/>
              <a:t>：</a:t>
            </a:r>
            <a:r>
              <a:rPr lang="en-US" altLang="zh-CN" b="1" dirty="0">
                <a:solidFill>
                  <a:srgbClr val="0070C0"/>
                </a:solidFill>
              </a:rPr>
              <a:t>30</a:t>
            </a:r>
          </a:p>
          <a:p>
            <a:r>
              <a:rPr lang="zh-CN" altLang="zh-CN" b="1" dirty="0"/>
              <a:t>复试方案</a:t>
            </a:r>
            <a:r>
              <a:rPr lang="zh-CN" altLang="en-US" b="1" dirty="0"/>
              <a:t>：</a:t>
            </a:r>
            <a:r>
              <a:rPr lang="zh-CN" altLang="zh-CN" b="1" dirty="0">
                <a:solidFill>
                  <a:srgbClr val="0070C0"/>
                </a:solidFill>
              </a:rPr>
              <a:t>面试</a:t>
            </a:r>
            <a:r>
              <a:rPr lang="zh-CN" altLang="en-US" b="1" dirty="0">
                <a:solidFill>
                  <a:srgbClr val="0070C0"/>
                </a:solidFill>
              </a:rPr>
              <a:t>，</a:t>
            </a:r>
            <a:r>
              <a:rPr lang="zh-CN" altLang="zh-CN" b="1" dirty="0">
                <a:solidFill>
                  <a:srgbClr val="0070C0"/>
                </a:solidFill>
              </a:rPr>
              <a:t>经济学院成立复试专家小组（不少于</a:t>
            </a:r>
            <a:r>
              <a:rPr lang="en-US" altLang="zh-CN" b="1" dirty="0">
                <a:solidFill>
                  <a:srgbClr val="0070C0"/>
                </a:solidFill>
              </a:rPr>
              <a:t>5</a:t>
            </a:r>
            <a:r>
              <a:rPr lang="zh-CN" altLang="zh-CN" b="1" dirty="0">
                <a:solidFill>
                  <a:srgbClr val="0070C0"/>
                </a:solidFill>
              </a:rPr>
              <a:t>人）</a:t>
            </a:r>
            <a:endParaRPr lang="en-US" altLang="zh-CN" b="1" dirty="0">
              <a:solidFill>
                <a:srgbClr val="0070C0"/>
              </a:solidFill>
            </a:endParaRPr>
          </a:p>
          <a:p>
            <a:r>
              <a:rPr lang="zh-CN" altLang="zh-CN" b="1" dirty="0"/>
              <a:t>初试和复试成绩占最终成绩的权重均为</a:t>
            </a:r>
            <a:r>
              <a:rPr lang="en-US" altLang="zh-CN" b="1" dirty="0"/>
              <a:t>50%</a:t>
            </a:r>
            <a:endParaRPr lang="zh-CN" altLang="en-US"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b="1" dirty="0">
                <a:solidFill>
                  <a:srgbClr val="7030A0"/>
                </a:solidFill>
                <a:latin typeface="隶书" panose="02010509060101010101" pitchFamily="49" charset="-122"/>
                <a:ea typeface="隶书" panose="02010509060101010101" pitchFamily="49" charset="-122"/>
              </a:rPr>
              <a:t>三、动态进入和退出机制</a:t>
            </a:r>
          </a:p>
        </p:txBody>
      </p:sp>
      <p:sp>
        <p:nvSpPr>
          <p:cNvPr id="3" name="内容占位符 2"/>
          <p:cNvSpPr>
            <a:spLocks noGrp="1"/>
          </p:cNvSpPr>
          <p:nvPr>
            <p:ph idx="1"/>
          </p:nvPr>
        </p:nvSpPr>
        <p:spPr>
          <a:xfrm>
            <a:off x="838200" y="1690688"/>
            <a:ext cx="10515600" cy="4351338"/>
          </a:xfrm>
        </p:spPr>
        <p:txBody>
          <a:bodyPr vert="horz" lIns="91440" tIns="45720" rIns="91440" bIns="45720" rtlCol="0">
            <a:normAutofit fontScale="55000" lnSpcReduction="20000"/>
          </a:bodyPr>
          <a:lstStyle/>
          <a:p>
            <a:pPr>
              <a:lnSpc>
                <a:spcPct val="110000"/>
              </a:lnSpc>
            </a:pPr>
            <a:r>
              <a:rPr lang="zh-CN" altLang="zh-CN" sz="4400" b="1" dirty="0">
                <a:solidFill>
                  <a:srgbClr val="7030A0"/>
                </a:solidFill>
              </a:rPr>
              <a:t>退出机制</a:t>
            </a:r>
            <a:endParaRPr lang="en-US" altLang="zh-CN" sz="4400" b="1" dirty="0">
              <a:solidFill>
                <a:srgbClr val="7030A0"/>
              </a:solidFill>
            </a:endParaRPr>
          </a:p>
          <a:p>
            <a:pPr marL="0" indent="0">
              <a:lnSpc>
                <a:spcPct val="110000"/>
              </a:lnSpc>
              <a:buNone/>
            </a:pPr>
            <a:r>
              <a:rPr lang="en-US" altLang="zh-CN" sz="4400" b="1" dirty="0"/>
              <a:t>   </a:t>
            </a:r>
            <a:r>
              <a:rPr lang="zh-CN" altLang="zh-CN" sz="4000" b="1" dirty="0"/>
              <a:t>面向年级</a:t>
            </a:r>
            <a:r>
              <a:rPr lang="zh-CN" altLang="en-US" sz="4000" b="1" dirty="0"/>
              <a:t>：</a:t>
            </a:r>
            <a:r>
              <a:rPr lang="zh-CN" altLang="zh-CN" sz="4000" b="1" dirty="0">
                <a:solidFill>
                  <a:srgbClr val="0070C0"/>
                </a:solidFill>
              </a:rPr>
              <a:t>大一、大二、大三</a:t>
            </a:r>
            <a:endParaRPr lang="en-US" altLang="zh-CN" sz="4000" b="1" dirty="0">
              <a:solidFill>
                <a:srgbClr val="0070C0"/>
              </a:solidFill>
            </a:endParaRPr>
          </a:p>
          <a:p>
            <a:pPr marL="0" indent="0">
              <a:lnSpc>
                <a:spcPct val="110000"/>
              </a:lnSpc>
              <a:buNone/>
            </a:pPr>
            <a:r>
              <a:rPr lang="en-US" altLang="zh-CN" sz="4000" b="1" dirty="0"/>
              <a:t>   </a:t>
            </a:r>
            <a:r>
              <a:rPr lang="zh-CN" altLang="en-US" sz="4000" b="1" dirty="0"/>
              <a:t>时间：</a:t>
            </a:r>
            <a:r>
              <a:rPr lang="zh-CN" altLang="zh-CN" sz="4000" b="1" dirty="0">
                <a:solidFill>
                  <a:srgbClr val="0070C0"/>
                </a:solidFill>
              </a:rPr>
              <a:t>每年</a:t>
            </a:r>
            <a:r>
              <a:rPr lang="en-US" altLang="zh-CN" sz="4000" b="1" dirty="0">
                <a:solidFill>
                  <a:srgbClr val="0070C0"/>
                </a:solidFill>
              </a:rPr>
              <a:t>3</a:t>
            </a:r>
            <a:r>
              <a:rPr lang="zh-CN" altLang="zh-CN" sz="4000" b="1" dirty="0">
                <a:solidFill>
                  <a:srgbClr val="0070C0"/>
                </a:solidFill>
              </a:rPr>
              <a:t>月底，大类分流和转专业工作开始前。</a:t>
            </a:r>
            <a:endParaRPr lang="en-US" altLang="zh-CN" sz="4000" b="1" dirty="0">
              <a:solidFill>
                <a:srgbClr val="0070C0"/>
              </a:solidFill>
            </a:endParaRPr>
          </a:p>
          <a:p>
            <a:pPr marL="0" indent="0">
              <a:lnSpc>
                <a:spcPct val="110000"/>
              </a:lnSpc>
              <a:buNone/>
            </a:pPr>
            <a:r>
              <a:rPr lang="en-US" altLang="zh-CN" sz="4000" b="1" dirty="0"/>
              <a:t>   </a:t>
            </a:r>
            <a:r>
              <a:rPr lang="zh-CN" altLang="en-US" sz="4000" b="1" dirty="0"/>
              <a:t>退出原则：</a:t>
            </a:r>
            <a:r>
              <a:rPr lang="zh-CN" altLang="zh-CN" sz="4000" b="1" dirty="0">
                <a:solidFill>
                  <a:srgbClr val="0070C0"/>
                </a:solidFill>
              </a:rPr>
              <a:t>学生主动申请，或者必修课程不及格成绩累计达到</a:t>
            </a:r>
            <a:r>
              <a:rPr lang="en-US" altLang="zh-CN" sz="4000" b="1" dirty="0">
                <a:solidFill>
                  <a:srgbClr val="0070C0"/>
                </a:solidFill>
              </a:rPr>
              <a:t>5</a:t>
            </a:r>
            <a:r>
              <a:rPr lang="zh-CN" altLang="zh-CN" sz="4000" b="1" dirty="0">
                <a:solidFill>
                  <a:srgbClr val="0070C0"/>
                </a:solidFill>
              </a:rPr>
              <a:t>个学分及以上。</a:t>
            </a:r>
            <a:endParaRPr lang="en-US" altLang="zh-CN" sz="4000" b="1" dirty="0">
              <a:solidFill>
                <a:srgbClr val="0070C0"/>
              </a:solidFill>
            </a:endParaRPr>
          </a:p>
          <a:p>
            <a:pPr>
              <a:lnSpc>
                <a:spcPct val="110000"/>
              </a:lnSpc>
            </a:pPr>
            <a:r>
              <a:rPr lang="zh-CN" altLang="en-US" sz="4400" b="1" dirty="0">
                <a:solidFill>
                  <a:srgbClr val="7030A0"/>
                </a:solidFill>
              </a:rPr>
              <a:t>进入机制</a:t>
            </a:r>
            <a:endParaRPr lang="en-US" altLang="zh-CN" sz="4400" b="1" dirty="0">
              <a:solidFill>
                <a:srgbClr val="7030A0"/>
              </a:solidFill>
            </a:endParaRPr>
          </a:p>
          <a:p>
            <a:pPr marL="0" indent="0">
              <a:lnSpc>
                <a:spcPct val="110000"/>
              </a:lnSpc>
              <a:buNone/>
            </a:pPr>
            <a:r>
              <a:rPr lang="en-US" altLang="zh-CN" sz="4000" b="1" dirty="0"/>
              <a:t>   </a:t>
            </a:r>
            <a:r>
              <a:rPr lang="zh-CN" altLang="zh-CN" sz="4000" b="1" dirty="0"/>
              <a:t>面向年级</a:t>
            </a:r>
            <a:r>
              <a:rPr lang="zh-CN" altLang="en-US" sz="4000" b="1" dirty="0"/>
              <a:t>：</a:t>
            </a:r>
            <a:r>
              <a:rPr lang="zh-CN" altLang="zh-CN" sz="4000" b="1" dirty="0">
                <a:solidFill>
                  <a:srgbClr val="0070C0"/>
                </a:solidFill>
              </a:rPr>
              <a:t>大一</a:t>
            </a:r>
            <a:r>
              <a:rPr lang="zh-CN" altLang="en-US" sz="4000" b="1" dirty="0">
                <a:solidFill>
                  <a:srgbClr val="0070C0"/>
                </a:solidFill>
              </a:rPr>
              <a:t>，</a:t>
            </a:r>
            <a:r>
              <a:rPr lang="zh-CN" altLang="zh-CN" sz="4000" b="1" dirty="0">
                <a:solidFill>
                  <a:srgbClr val="0070C0"/>
                </a:solidFill>
              </a:rPr>
              <a:t>大类分流前根据退出人数确定补入名额</a:t>
            </a:r>
            <a:r>
              <a:rPr lang="zh-CN" altLang="en-US" sz="4000" b="1" dirty="0">
                <a:solidFill>
                  <a:srgbClr val="0070C0"/>
                </a:solidFill>
              </a:rPr>
              <a:t>。</a:t>
            </a:r>
            <a:endParaRPr lang="en-US" altLang="zh-CN" sz="4000" b="1" dirty="0">
              <a:solidFill>
                <a:srgbClr val="0070C0"/>
              </a:solidFill>
            </a:endParaRPr>
          </a:p>
          <a:p>
            <a:pPr marL="0" indent="0">
              <a:lnSpc>
                <a:spcPct val="110000"/>
              </a:lnSpc>
              <a:buNone/>
            </a:pPr>
            <a:r>
              <a:rPr lang="en-US" altLang="zh-CN" sz="4000" b="1" dirty="0"/>
              <a:t>   </a:t>
            </a:r>
            <a:r>
              <a:rPr lang="zh-CN" altLang="zh-CN" sz="4000" b="1" dirty="0"/>
              <a:t>时间</a:t>
            </a:r>
            <a:r>
              <a:rPr lang="zh-CN" altLang="en-US" sz="4000" b="1" dirty="0"/>
              <a:t>：</a:t>
            </a:r>
            <a:r>
              <a:rPr lang="zh-CN" altLang="zh-CN" sz="4000" b="1" dirty="0">
                <a:solidFill>
                  <a:srgbClr val="0070C0"/>
                </a:solidFill>
              </a:rPr>
              <a:t>每年</a:t>
            </a:r>
            <a:r>
              <a:rPr lang="en-US" altLang="zh-CN" sz="4000" b="1" dirty="0">
                <a:solidFill>
                  <a:srgbClr val="0070C0"/>
                </a:solidFill>
              </a:rPr>
              <a:t>6</a:t>
            </a:r>
            <a:r>
              <a:rPr lang="zh-CN" altLang="zh-CN" sz="4000" b="1" dirty="0">
                <a:solidFill>
                  <a:srgbClr val="0070C0"/>
                </a:solidFill>
              </a:rPr>
              <a:t>月</a:t>
            </a:r>
            <a:endParaRPr lang="en-US" altLang="zh-CN" sz="4000" b="1" dirty="0">
              <a:solidFill>
                <a:srgbClr val="0070C0"/>
              </a:solidFill>
            </a:endParaRPr>
          </a:p>
          <a:p>
            <a:pPr marL="0" indent="0">
              <a:lnSpc>
                <a:spcPct val="120000"/>
              </a:lnSpc>
              <a:buNone/>
            </a:pPr>
            <a:r>
              <a:rPr lang="en-US" altLang="zh-CN" sz="4000" b="1" dirty="0"/>
              <a:t>   </a:t>
            </a:r>
            <a:r>
              <a:rPr lang="zh-CN" altLang="en-US" sz="4000" b="1" dirty="0"/>
              <a:t>方案：</a:t>
            </a:r>
            <a:r>
              <a:rPr lang="zh-CN" altLang="zh-CN" sz="4000" b="1" dirty="0">
                <a:solidFill>
                  <a:srgbClr val="0070C0"/>
                </a:solidFill>
              </a:rPr>
              <a:t>转入不限专业</a:t>
            </a:r>
            <a:r>
              <a:rPr lang="zh-CN" altLang="en-US" sz="4000" b="1" dirty="0">
                <a:solidFill>
                  <a:srgbClr val="0070C0"/>
                </a:solidFill>
              </a:rPr>
              <a:t>，学生</a:t>
            </a:r>
            <a:r>
              <a:rPr lang="zh-CN" altLang="zh-CN" sz="4000" b="1" dirty="0">
                <a:solidFill>
                  <a:srgbClr val="0070C0"/>
                </a:solidFill>
              </a:rPr>
              <a:t>具有较为扎实的数理和经济学理论基础</a:t>
            </a:r>
            <a:r>
              <a:rPr lang="zh-CN" altLang="en-US" sz="4000" b="1" dirty="0">
                <a:solidFill>
                  <a:srgbClr val="0070C0"/>
                </a:solidFill>
              </a:rPr>
              <a:t>，</a:t>
            </a:r>
            <a:r>
              <a:rPr lang="zh-CN" altLang="zh-CN" sz="4000" b="1" dirty="0">
                <a:solidFill>
                  <a:srgbClr val="0070C0"/>
                </a:solidFill>
              </a:rPr>
              <a:t>掌握必要的研究分析工具</a:t>
            </a:r>
            <a:r>
              <a:rPr lang="zh-CN" altLang="en-US" sz="4000" b="1" dirty="0">
                <a:solidFill>
                  <a:srgbClr val="0070C0"/>
                </a:solidFill>
              </a:rPr>
              <a:t>。</a:t>
            </a:r>
            <a:endParaRPr lang="en-US" altLang="zh-CN" sz="4000" b="1" dirty="0">
              <a:solidFill>
                <a:srgbClr val="0070C0"/>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b="1" dirty="0">
                <a:solidFill>
                  <a:srgbClr val="7030A0"/>
                </a:solidFill>
                <a:latin typeface="隶书" panose="02010509060101010101" pitchFamily="49" charset="-122"/>
                <a:ea typeface="隶书" panose="02010509060101010101" pitchFamily="49" charset="-122"/>
              </a:rPr>
              <a:t>四、</a:t>
            </a:r>
            <a:r>
              <a:rPr lang="zh-CN" altLang="zh-CN" b="1" dirty="0">
                <a:solidFill>
                  <a:srgbClr val="7030A0"/>
                </a:solidFill>
                <a:latin typeface="隶书" panose="02010509060101010101" pitchFamily="49" charset="-122"/>
                <a:ea typeface="隶书" panose="02010509060101010101" pitchFamily="49" charset="-122"/>
              </a:rPr>
              <a:t>培养目标</a:t>
            </a:r>
            <a:endParaRPr lang="zh-CN" altLang="en-US" b="1" dirty="0">
              <a:solidFill>
                <a:srgbClr val="7030A0"/>
              </a:solidFill>
              <a:latin typeface="隶书" panose="02010509060101010101" pitchFamily="49" charset="-122"/>
              <a:ea typeface="隶书" panose="02010509060101010101" pitchFamily="49" charset="-122"/>
            </a:endParaRPr>
          </a:p>
        </p:txBody>
      </p:sp>
      <p:sp>
        <p:nvSpPr>
          <p:cNvPr id="3" name="内容占位符 2"/>
          <p:cNvSpPr>
            <a:spLocks noGrp="1"/>
          </p:cNvSpPr>
          <p:nvPr>
            <p:ph idx="1"/>
          </p:nvPr>
        </p:nvSpPr>
        <p:spPr>
          <a:xfrm>
            <a:off x="1376038" y="1816747"/>
            <a:ext cx="9117367" cy="4351338"/>
          </a:xfrm>
        </p:spPr>
        <p:txBody>
          <a:bodyPr/>
          <a:lstStyle/>
          <a:p>
            <a:pPr marL="0" indent="0">
              <a:lnSpc>
                <a:spcPct val="125000"/>
              </a:lnSpc>
              <a:buNone/>
            </a:pPr>
            <a:r>
              <a:rPr lang="en-US" altLang="zh-CN" sz="2200" b="1" dirty="0"/>
              <a:t>      </a:t>
            </a:r>
            <a:r>
              <a:rPr lang="zh-CN" altLang="zh-CN" sz="2200" b="1" dirty="0"/>
              <a:t>以马克思主义和习近平新时代中国特色社会主义思想为指导，秉承南开“公能”素质教育理念，培养具有经世济民的职业素养、具备扎实的经济学理论功底和数理基础、拥有开阔的全球化视野、深刻理解中国国情并通晓数字经贸规则，能将现代信息、大数据和人工智能技术熟练运用于现代国际经济贸易理论及政策应用领域，未来可胜任数字行业、互联网企业、数字贸易平台企业、国际组织和政府部门前沿工作，并具备赴海内外一流高校继续深造能力的精英人才。</a:t>
            </a:r>
            <a:endParaRPr lang="zh-CN" altLang="en-US" sz="2200" b="1"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b="1" dirty="0">
                <a:solidFill>
                  <a:srgbClr val="7030A0"/>
                </a:solidFill>
                <a:latin typeface="隶书" panose="02010509060101010101" pitchFamily="49" charset="-122"/>
                <a:ea typeface="隶书" panose="02010509060101010101" pitchFamily="49" charset="-122"/>
              </a:rPr>
              <a:t>五、培养体系（核心课程）</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039" y="1592319"/>
            <a:ext cx="9850074" cy="44780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b="1" dirty="0">
                <a:solidFill>
                  <a:srgbClr val="7030A0"/>
                </a:solidFill>
                <a:latin typeface="隶书" panose="02010509060101010101" pitchFamily="49" charset="-122"/>
                <a:ea typeface="隶书" panose="02010509060101010101" pitchFamily="49" charset="-122"/>
              </a:rPr>
              <a:t>七、培养特色</a:t>
            </a:r>
          </a:p>
        </p:txBody>
      </p:sp>
      <p:sp>
        <p:nvSpPr>
          <p:cNvPr id="3" name="内容占位符 2"/>
          <p:cNvSpPr>
            <a:spLocks noGrp="1"/>
          </p:cNvSpPr>
          <p:nvPr>
            <p:ph idx="1"/>
          </p:nvPr>
        </p:nvSpPr>
        <p:spPr/>
        <p:txBody>
          <a:bodyPr>
            <a:normAutofit/>
          </a:bodyPr>
          <a:lstStyle/>
          <a:p>
            <a:r>
              <a:rPr lang="zh-CN" altLang="zh-CN" dirty="0"/>
              <a:t>以</a:t>
            </a:r>
            <a:r>
              <a:rPr lang="zh-CN" altLang="zh-CN" dirty="0">
                <a:solidFill>
                  <a:srgbClr val="7030A0"/>
                </a:solidFill>
              </a:rPr>
              <a:t>“一制三化”</a:t>
            </a:r>
            <a:r>
              <a:rPr lang="zh-CN" altLang="zh-CN" dirty="0"/>
              <a:t>为引领，课程内容与难度与国际一流高校接轨</a:t>
            </a:r>
            <a:r>
              <a:rPr lang="zh-CN" altLang="en-US" dirty="0"/>
              <a:t>。</a:t>
            </a:r>
            <a:endParaRPr lang="en-US" altLang="zh-CN" dirty="0"/>
          </a:p>
          <a:p>
            <a:r>
              <a:rPr lang="zh-CN" altLang="zh-CN" dirty="0"/>
              <a:t>支持学生赴海外名校交流学习并邀请海外学者前来授课</a:t>
            </a:r>
            <a:r>
              <a:rPr lang="zh-CN" altLang="en-US" dirty="0"/>
              <a:t>。</a:t>
            </a:r>
            <a:endParaRPr lang="en-US" altLang="zh-CN" dirty="0"/>
          </a:p>
          <a:p>
            <a:r>
              <a:rPr lang="zh-CN" altLang="zh-CN" dirty="0"/>
              <a:t>核心课程小班授课</a:t>
            </a:r>
            <a:r>
              <a:rPr lang="zh-CN" altLang="en-US" dirty="0"/>
              <a:t>。</a:t>
            </a:r>
            <a:endParaRPr lang="en-US" altLang="zh-CN" dirty="0"/>
          </a:p>
          <a:p>
            <a:r>
              <a:rPr lang="zh-CN" altLang="zh-CN" dirty="0"/>
              <a:t>重视科研训练，设立专门的班导师，为每位学生配备学业导师</a:t>
            </a:r>
            <a:r>
              <a:rPr lang="zh-CN" altLang="en-US" dirty="0"/>
              <a:t>。</a:t>
            </a:r>
            <a:r>
              <a:rPr lang="zh-CN" altLang="zh-CN" dirty="0"/>
              <a:t>以</a:t>
            </a:r>
            <a:r>
              <a:rPr lang="zh-CN" altLang="zh-CN" dirty="0">
                <a:solidFill>
                  <a:srgbClr val="7030A0"/>
                </a:solidFill>
              </a:rPr>
              <a:t>“云鹰”读书会</a:t>
            </a:r>
            <a:r>
              <a:rPr lang="zh-CN" altLang="zh-CN" dirty="0"/>
              <a:t>为主要依托，鼓励学生参与科研。</a:t>
            </a:r>
            <a:endParaRPr lang="en-US" altLang="zh-CN" dirty="0"/>
          </a:p>
          <a:p>
            <a:r>
              <a:rPr lang="zh-CN" altLang="en-US" dirty="0"/>
              <a:t>实践模块：聘请海内外校友担任实践导师，</a:t>
            </a:r>
            <a:r>
              <a:rPr lang="zh-CN" altLang="zh-CN" dirty="0"/>
              <a:t>开设《</a:t>
            </a:r>
            <a:r>
              <a:rPr lang="zh-CN" altLang="en-US" dirty="0"/>
              <a:t>数字</a:t>
            </a:r>
            <a:r>
              <a:rPr lang="zh-CN" altLang="zh-CN" dirty="0"/>
              <a:t>经贸前沿与实践讲座系列》课程</a:t>
            </a:r>
            <a:r>
              <a:rPr lang="zh-CN" altLang="en-US" dirty="0"/>
              <a:t>，依靠各地</a:t>
            </a:r>
            <a:r>
              <a:rPr lang="zh-CN" altLang="zh-CN" dirty="0"/>
              <a:t>系友</a:t>
            </a:r>
            <a:r>
              <a:rPr lang="zh-CN" altLang="en-US" dirty="0"/>
              <a:t>的强大支持，为学生</a:t>
            </a:r>
            <a:r>
              <a:rPr lang="zh-CN" altLang="zh-CN" dirty="0"/>
              <a:t>提供</a:t>
            </a:r>
            <a:r>
              <a:rPr lang="zh-CN" altLang="en-US" dirty="0"/>
              <a:t>高端</a:t>
            </a:r>
            <a:r>
              <a:rPr lang="zh-CN" altLang="zh-CN" dirty="0"/>
              <a:t>暑期实习</a:t>
            </a:r>
            <a:r>
              <a:rPr lang="zh-CN" altLang="en-US" dirty="0"/>
              <a:t>和就业机会</a:t>
            </a:r>
            <a:r>
              <a:rPr lang="zh-CN" altLang="zh-CN" dirty="0"/>
              <a:t>。</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b="1" dirty="0">
                <a:solidFill>
                  <a:srgbClr val="7030A0"/>
                </a:solidFill>
                <a:latin typeface="隶书" panose="02010509060101010101" pitchFamily="49" charset="-122"/>
                <a:ea typeface="隶书" panose="02010509060101010101" pitchFamily="49" charset="-122"/>
              </a:rPr>
              <a:t>七、基础和优势</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
        <p:nvSpPr>
          <p:cNvPr id="7" name="内容占位符 2"/>
          <p:cNvSpPr txBox="1"/>
          <p:nvPr/>
        </p:nvSpPr>
        <p:spPr>
          <a:xfrm>
            <a:off x="972845" y="1800472"/>
            <a:ext cx="57475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300"/>
              </a:spcBef>
              <a:spcAft>
                <a:spcPts val="300"/>
              </a:spcAft>
            </a:pPr>
            <a:r>
              <a:rPr lang="zh-CN" altLang="en-US" sz="2200" dirty="0">
                <a:solidFill>
                  <a:srgbClr val="7030A0"/>
                </a:solidFill>
              </a:rPr>
              <a:t>依托专业：</a:t>
            </a:r>
            <a:r>
              <a:rPr lang="zh-CN" altLang="zh-CN" sz="2200" dirty="0">
                <a:solidFill>
                  <a:srgbClr val="7030A0"/>
                </a:solidFill>
              </a:rPr>
              <a:t>“数字经济与贸易”精英人才特色班</a:t>
            </a:r>
            <a:r>
              <a:rPr lang="zh-CN" altLang="en-US" sz="2200" dirty="0"/>
              <a:t>所依托的</a:t>
            </a:r>
            <a:r>
              <a:rPr lang="zh-CN" altLang="en-US" sz="2200" dirty="0">
                <a:solidFill>
                  <a:srgbClr val="7030A0"/>
                </a:solidFill>
              </a:rPr>
              <a:t>南开大学国际经济贸易系，</a:t>
            </a:r>
            <a:r>
              <a:rPr lang="zh-CN" altLang="en-US" sz="2200" kern="0" dirty="0">
                <a:solidFill>
                  <a:prstClr val="black"/>
                </a:solidFill>
              </a:rPr>
              <a:t>是</a:t>
            </a:r>
            <a:r>
              <a:rPr lang="zh-CN" altLang="en-US" sz="2200" kern="0" dirty="0"/>
              <a:t>国内高校成立最早的国际经济贸易系之一（</a:t>
            </a:r>
            <a:r>
              <a:rPr lang="en-US" altLang="zh-CN" sz="2200" kern="0" dirty="0"/>
              <a:t>1985</a:t>
            </a:r>
            <a:r>
              <a:rPr lang="zh-CN" altLang="en-US" sz="2200" kern="0" dirty="0"/>
              <a:t>年成立），</a:t>
            </a:r>
            <a:r>
              <a:rPr lang="zh-CN" altLang="en-US" sz="2200" kern="0" dirty="0">
                <a:solidFill>
                  <a:prstClr val="black"/>
                </a:solidFill>
              </a:rPr>
              <a:t>在国内外享有盛誉。</a:t>
            </a:r>
            <a:endParaRPr lang="zh-CN" altLang="en-US" sz="2200" dirty="0"/>
          </a:p>
          <a:p>
            <a:pPr>
              <a:lnSpc>
                <a:spcPct val="134000"/>
              </a:lnSpc>
              <a:spcBef>
                <a:spcPts val="300"/>
              </a:spcBef>
              <a:spcAft>
                <a:spcPts val="300"/>
              </a:spcAft>
            </a:pPr>
            <a:r>
              <a:rPr lang="zh-CN" altLang="zh-CN" sz="2200" dirty="0">
                <a:solidFill>
                  <a:srgbClr val="7030A0"/>
                </a:solidFill>
              </a:rPr>
              <a:t>学科实力</a:t>
            </a:r>
            <a:r>
              <a:rPr lang="zh-CN" altLang="en-US" sz="2200" dirty="0">
                <a:solidFill>
                  <a:srgbClr val="7030A0"/>
                </a:solidFill>
              </a:rPr>
              <a:t>：</a:t>
            </a:r>
            <a:r>
              <a:rPr lang="zh-CN" altLang="zh-CN" sz="2200" dirty="0"/>
              <a:t>国经</a:t>
            </a:r>
            <a:r>
              <a:rPr lang="en-US" altLang="zh-CN" sz="2200" dirty="0"/>
              <a:t>2</a:t>
            </a:r>
            <a:r>
              <a:rPr lang="zh-CN" altLang="zh-CN" sz="2200" dirty="0"/>
              <a:t>个二级学科均为国家重点学科</a:t>
            </a:r>
            <a:r>
              <a:rPr lang="zh-CN" altLang="en-US" sz="2200" dirty="0"/>
              <a:t>，实力国内顶尖</a:t>
            </a:r>
            <a:r>
              <a:rPr lang="zh-CN" altLang="zh-CN" sz="2200" dirty="0"/>
              <a:t>；国际经济与贸易本科专业入选国家级一流专业建设</a:t>
            </a:r>
            <a:r>
              <a:rPr lang="zh-CN" altLang="en-US" sz="2200" dirty="0"/>
              <a:t>（</a:t>
            </a:r>
            <a:r>
              <a:rPr lang="en-US" altLang="zh-CN" sz="2200" dirty="0"/>
              <a:t>2019</a:t>
            </a:r>
            <a:r>
              <a:rPr lang="zh-CN" altLang="en-US" sz="2200" dirty="0"/>
              <a:t>年）。</a:t>
            </a:r>
            <a:endParaRPr lang="en-US" altLang="zh-CN" sz="2200" dirty="0"/>
          </a:p>
        </p:txBody>
      </p:sp>
      <p:sp>
        <p:nvSpPr>
          <p:cNvPr id="6" name="文本框 19"/>
          <p:cNvSpPr txBox="1">
            <a:spLocks noChangeArrowheads="1"/>
          </p:cNvSpPr>
          <p:nvPr/>
        </p:nvSpPr>
        <p:spPr bwMode="auto">
          <a:xfrm>
            <a:off x="8414815" y="5196193"/>
            <a:ext cx="2336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defRPr/>
            </a:pPr>
            <a:r>
              <a:rPr kumimoji="0" lang="zh-CN" altLang="en-US" sz="1800" b="0" i="0" u="none" strike="noStrike" kern="1200" cap="none" spc="0" normalizeH="0" baseline="0" noProof="0" dirty="0">
                <a:ln>
                  <a:noFill/>
                </a:ln>
                <a:effectLst/>
                <a:uLnTx/>
                <a:uFillTx/>
                <a:latin typeface="楷体" panose="02010609060101010101" pitchFamily="49" charset="-122"/>
                <a:ea typeface="楷体" panose="02010609060101010101" pitchFamily="49" charset="-122"/>
              </a:rPr>
              <a:t>南开大学经济学院</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696" y="2275840"/>
            <a:ext cx="4251215" cy="2704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lIns="91440" tIns="45720" rIns="91440" bIns="45720" rtlCol="0" anchor="ctr">
            <a:normAutofit/>
          </a:bodyPr>
          <a:lstStyle/>
          <a:p>
            <a:r>
              <a:rPr lang="zh-CN" altLang="en-US" b="1" dirty="0">
                <a:solidFill>
                  <a:srgbClr val="7030A0"/>
                </a:solidFill>
                <a:latin typeface="隶书" panose="02010509060101010101" pitchFamily="49" charset="-122"/>
                <a:ea typeface="隶书" panose="02010509060101010101" pitchFamily="49" charset="-122"/>
              </a:rPr>
              <a:t>七、基础和优势</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0240" y="170875"/>
            <a:ext cx="1265837" cy="951488"/>
          </a:xfrm>
          <a:prstGeom prst="rect">
            <a:avLst/>
          </a:prstGeom>
        </p:spPr>
      </p:pic>
      <p:sp>
        <p:nvSpPr>
          <p:cNvPr id="7" name="内容占位符 2"/>
          <p:cNvSpPr txBox="1"/>
          <p:nvPr/>
        </p:nvSpPr>
        <p:spPr>
          <a:xfrm>
            <a:off x="972845" y="1800472"/>
            <a:ext cx="4850906"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4000"/>
              </a:lnSpc>
              <a:spcBef>
                <a:spcPts val="300"/>
              </a:spcBef>
              <a:spcAft>
                <a:spcPts val="300"/>
              </a:spcAft>
            </a:pPr>
            <a:r>
              <a:rPr lang="zh-CN" altLang="en-US" sz="2400" dirty="0">
                <a:solidFill>
                  <a:srgbClr val="7030A0"/>
                </a:solidFill>
              </a:rPr>
              <a:t>师资队伍：</a:t>
            </a:r>
            <a:r>
              <a:rPr lang="zh-CN" altLang="zh-CN" sz="2400" dirty="0"/>
              <a:t>国家级教学团队</a:t>
            </a:r>
            <a:r>
              <a:rPr lang="en-US" altLang="zh-CN" sz="2400" dirty="0"/>
              <a:t>+</a:t>
            </a:r>
            <a:r>
              <a:rPr lang="zh-CN" altLang="zh-CN" sz="2400" dirty="0"/>
              <a:t>教学名师</a:t>
            </a:r>
            <a:r>
              <a:rPr lang="zh-CN" altLang="en-US" sz="2400" dirty="0"/>
              <a:t>（</a:t>
            </a:r>
            <a:r>
              <a:rPr lang="zh-CN" altLang="zh-CN" sz="2400" dirty="0"/>
              <a:t>国家级</a:t>
            </a:r>
            <a:r>
              <a:rPr lang="en-US" altLang="zh-CN" sz="2400" dirty="0"/>
              <a:t>1</a:t>
            </a:r>
            <a:r>
              <a:rPr lang="zh-CN" altLang="en-US" sz="2400" dirty="0"/>
              <a:t>人、</a:t>
            </a:r>
            <a:r>
              <a:rPr lang="zh-CN" altLang="zh-CN" sz="2400" dirty="0"/>
              <a:t>天津市</a:t>
            </a:r>
            <a:r>
              <a:rPr lang="en-US" altLang="zh-CN" sz="2400" dirty="0"/>
              <a:t>2</a:t>
            </a:r>
            <a:r>
              <a:rPr lang="zh-CN" altLang="en-US" sz="2400" dirty="0"/>
              <a:t>人）</a:t>
            </a:r>
            <a:r>
              <a:rPr lang="en-US" altLang="zh-CN" sz="2400" dirty="0"/>
              <a:t>+</a:t>
            </a:r>
            <a:r>
              <a:rPr lang="zh-CN" altLang="en-US" sz="2400" dirty="0"/>
              <a:t>国家级人才项目入选者</a:t>
            </a:r>
            <a:r>
              <a:rPr lang="en-US" altLang="zh-CN" sz="2400" dirty="0"/>
              <a:t>2</a:t>
            </a:r>
            <a:r>
              <a:rPr lang="zh-CN" altLang="en-US" sz="2400" dirty="0"/>
              <a:t>人，国家级青年人才入选项目</a:t>
            </a:r>
            <a:r>
              <a:rPr lang="en-US" altLang="zh-CN" sz="2400" dirty="0"/>
              <a:t>2</a:t>
            </a:r>
            <a:r>
              <a:rPr lang="zh-CN" altLang="en-US" sz="2400" dirty="0"/>
              <a:t>人</a:t>
            </a:r>
            <a:r>
              <a:rPr lang="en-US" altLang="zh-CN" sz="2400" dirty="0"/>
              <a:t>+</a:t>
            </a:r>
            <a:r>
              <a:rPr lang="zh-CN" altLang="zh-CN" sz="2400" dirty="0"/>
              <a:t>教育部新世纪优秀人才</a:t>
            </a:r>
            <a:r>
              <a:rPr lang="en-US" altLang="zh-CN" sz="2400" dirty="0"/>
              <a:t>+</a:t>
            </a:r>
            <a:r>
              <a:rPr lang="zh-CN" altLang="zh-CN" sz="2400" dirty="0"/>
              <a:t>天津市</a:t>
            </a:r>
            <a:r>
              <a:rPr lang="en-US" altLang="zh-CN" sz="2400" dirty="0"/>
              <a:t>131</a:t>
            </a:r>
            <a:r>
              <a:rPr lang="zh-CN" altLang="zh-CN" sz="2400" dirty="0"/>
              <a:t>创新人才</a:t>
            </a:r>
            <a:r>
              <a:rPr lang="zh-CN" altLang="en-US" sz="2400" dirty="0"/>
              <a:t>。</a:t>
            </a:r>
            <a:endParaRPr lang="en-US" altLang="zh-CN" sz="2400" dirty="0"/>
          </a:p>
          <a:p>
            <a:pPr>
              <a:lnSpc>
                <a:spcPct val="134000"/>
              </a:lnSpc>
              <a:spcBef>
                <a:spcPts val="300"/>
              </a:spcBef>
              <a:spcAft>
                <a:spcPts val="300"/>
              </a:spcAft>
            </a:pPr>
            <a:r>
              <a:rPr lang="zh-CN" altLang="en-US" sz="2400" dirty="0">
                <a:solidFill>
                  <a:srgbClr val="7030A0"/>
                </a:solidFill>
              </a:rPr>
              <a:t>学科群优势：</a:t>
            </a:r>
            <a:r>
              <a:rPr lang="zh-CN" altLang="en-US" sz="2400" dirty="0"/>
              <a:t>校内相关学科齐全、底蕴深厚，为</a:t>
            </a:r>
            <a:r>
              <a:rPr lang="zh-CN" altLang="zh-CN" sz="2400" dirty="0"/>
              <a:t>实现学科交叉培养</a:t>
            </a:r>
            <a:r>
              <a:rPr lang="zh-CN" altLang="en-US" sz="2400" dirty="0"/>
              <a:t>提供了良好基础。</a:t>
            </a:r>
            <a:endParaRPr lang="en-US" altLang="zh-CN" sz="2400" dirty="0"/>
          </a:p>
        </p:txBody>
      </p:sp>
      <p:pic>
        <p:nvPicPr>
          <p:cNvPr id="8" name="图片 7"/>
          <p:cNvPicPr>
            <a:picLocks noChangeAspect="1"/>
          </p:cNvPicPr>
          <p:nvPr/>
        </p:nvPicPr>
        <p:blipFill>
          <a:blip r:embed="rId3"/>
          <a:stretch>
            <a:fillRect/>
          </a:stretch>
        </p:blipFill>
        <p:spPr>
          <a:xfrm>
            <a:off x="6216356" y="2430831"/>
            <a:ext cx="5002799" cy="2602808"/>
          </a:xfrm>
          <a:prstGeom prst="rect">
            <a:avLst/>
          </a:prstGeom>
        </p:spPr>
      </p:pic>
      <p:sp>
        <p:nvSpPr>
          <p:cNvPr id="9" name="文本框 19"/>
          <p:cNvSpPr txBox="1">
            <a:spLocks noChangeArrowheads="1"/>
          </p:cNvSpPr>
          <p:nvPr/>
        </p:nvSpPr>
        <p:spPr bwMode="auto">
          <a:xfrm>
            <a:off x="7520481" y="5411562"/>
            <a:ext cx="28397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lgn="ctr">
              <a:lnSpc>
                <a:spcPct val="100000"/>
              </a:lnSpc>
              <a:spcBef>
                <a:spcPct val="0"/>
              </a:spcBef>
              <a:buNone/>
              <a:defRPr/>
            </a:pPr>
            <a:r>
              <a:rPr lang="zh-CN" altLang="en-US" sz="1800" dirty="0">
                <a:solidFill>
                  <a:srgbClr val="8C0058"/>
                </a:solidFill>
                <a:latin typeface="楷体" panose="02010609060101010101" pitchFamily="49" charset="-122"/>
                <a:ea typeface="楷体" panose="02010609060101010101" pitchFamily="49" charset="-122"/>
              </a:rPr>
              <a:t>国际经济贸易系师资队伍</a:t>
            </a:r>
            <a:endParaRPr kumimoji="0" lang="zh-CN" altLang="en-US" sz="1800" b="0" i="0" u="none" strike="noStrike" kern="1200" cap="none" spc="0" normalizeH="0" baseline="0" noProof="0" dirty="0">
              <a:ln>
                <a:noFill/>
              </a:ln>
              <a:solidFill>
                <a:srgbClr val="8C0058"/>
              </a:solidFill>
              <a:effectLst/>
              <a:uLnTx/>
              <a:uFillTx/>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882</Words>
  <Application>Microsoft Office PowerPoint</Application>
  <PresentationFormat>宽屏</PresentationFormat>
  <Paragraphs>51</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等线</vt:lpstr>
      <vt:lpstr>等线 Light</vt:lpstr>
      <vt:lpstr>楷体</vt:lpstr>
      <vt:lpstr>隶书</vt:lpstr>
      <vt:lpstr>Arial</vt:lpstr>
      <vt:lpstr>Times New Roman</vt:lpstr>
      <vt:lpstr>Wingdings</vt:lpstr>
      <vt:lpstr>Office 主题​​</vt:lpstr>
      <vt:lpstr>南开大学经济学院 “数字经济与贸易”精英人才特色班简介</vt:lpstr>
      <vt:lpstr>一、设立背景</vt:lpstr>
      <vt:lpstr>二、基本情况</vt:lpstr>
      <vt:lpstr>三、动态进入和退出机制</vt:lpstr>
      <vt:lpstr>四、培养目标</vt:lpstr>
      <vt:lpstr>五、培养体系（核心课程）</vt:lpstr>
      <vt:lpstr>七、培养特色</vt:lpstr>
      <vt:lpstr>七、基础和优势</vt:lpstr>
      <vt:lpstr>七、基础和优势</vt:lpstr>
      <vt:lpstr>七、基础和优势</vt:lpstr>
      <vt:lpstr>八、2021年遴选具体安排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“数字经济与贸易”精英人才</dc:title>
  <dc:creator>Administrator</dc:creator>
  <cp:lastModifiedBy>dell</cp:lastModifiedBy>
  <cp:revision>22</cp:revision>
  <dcterms:created xsi:type="dcterms:W3CDTF">2021-06-16T07:43:00Z</dcterms:created>
  <dcterms:modified xsi:type="dcterms:W3CDTF">2021-08-26T02:30:24Z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