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57" r:id="rId5"/>
    <p:sldId id="260" r:id="rId6"/>
    <p:sldId id="261" r:id="rId7"/>
    <p:sldId id="262" r:id="rId8"/>
    <p:sldId id="263" r:id="rId9"/>
    <p:sldId id="265" r:id="rId10"/>
    <p:sldId id="266" r:id="rId11"/>
    <p:sldId id="267"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l" initials="d" lastIdx="6"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0" autoAdjust="0"/>
  </p:normalViewPr>
  <p:slideViewPr>
    <p:cSldViewPr>
      <p:cViewPr varScale="1">
        <p:scale>
          <a:sx n="100" d="100"/>
          <a:sy n="100" d="100"/>
        </p:scale>
        <p:origin x="861"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commentAuthors" Target="commentAuthors.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表格占位符 2"/>
          <p:cNvSpPr>
            <a:spLocks noGrp="1"/>
          </p:cNvSpPr>
          <p:nvPr>
            <p:ph type="tbl" idx="1"/>
          </p:nvPr>
        </p:nvSpPr>
        <p:spPr/>
        <p:txBody>
          <a:bodyPr/>
          <a:lstStyle/>
          <a:p>
            <a:pPr lvl="0"/>
            <a:endParaRPr lang="zh-CN" altLang="en-US" noProof="1"/>
          </a:p>
        </p:txBody>
      </p:sp>
      <p:sp>
        <p:nvSpPr>
          <p:cNvPr id="4" name="日期占位符 1027"/>
          <p:cNvSpPr>
            <a:spLocks noGrp="1"/>
          </p:cNvSpPr>
          <p:nvPr>
            <p:ph type="dt" sz="half" idx="10"/>
          </p:nvPr>
        </p:nvSpPr>
        <p:spPr/>
        <p:txBody>
          <a:bodyPr/>
          <a:lstStyle>
            <a:lvl1pPr>
              <a:defRPr/>
            </a:lvl1pPr>
          </a:lstStyle>
          <a:p>
            <a:pPr>
              <a:defRPr/>
            </a:pPr>
            <a:endParaRPr lang="zh-CN" altLang="en-US"/>
          </a:p>
        </p:txBody>
      </p:sp>
      <p:sp>
        <p:nvSpPr>
          <p:cNvPr id="5" name="页脚占位符 1028"/>
          <p:cNvSpPr>
            <a:spLocks noGrp="1"/>
          </p:cNvSpPr>
          <p:nvPr>
            <p:ph type="ftr" sz="quarter" idx="11"/>
          </p:nvPr>
        </p:nvSpPr>
        <p:spPr/>
        <p:txBody>
          <a:bodyPr/>
          <a:lstStyle>
            <a:lvl1pPr>
              <a:defRPr/>
            </a:lvl1pPr>
          </a:lstStyle>
          <a:p>
            <a:pPr>
              <a:defRPr/>
            </a:pPr>
            <a:endParaRPr lang="zh-CN" altLang="en-US"/>
          </a:p>
        </p:txBody>
      </p:sp>
      <p:sp>
        <p:nvSpPr>
          <p:cNvPr id="6" name="灯片编号占位符 1029"/>
          <p:cNvSpPr>
            <a:spLocks noGrp="1"/>
          </p:cNvSpPr>
          <p:nvPr>
            <p:ph type="sldNum" sz="quarter" idx="12"/>
          </p:nvPr>
        </p:nvSpPr>
        <p:spPr/>
        <p:txBody>
          <a:bodyPr/>
          <a:lstStyle>
            <a:lvl1pPr>
              <a:defRPr/>
            </a:lvl1pPr>
          </a:lstStyle>
          <a:p>
            <a:fld id="{03D45794-373F-4189-A9BD-6FFFD68B451C}"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image" Target="../media/image3.png"/><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rgbClr val="990099"/>
        </a:solidFill>
        <a:effectLst/>
      </p:bgPr>
    </p:bg>
    <p:spTree>
      <p:nvGrpSpPr>
        <p:cNvPr id="1" name=""/>
        <p:cNvGrpSpPr/>
        <p:nvPr/>
      </p:nvGrpSpPr>
      <p:grpSpPr>
        <a:xfrm>
          <a:off x="0" y="0"/>
          <a:ext cx="0" cy="0"/>
          <a:chOff x="0" y="0"/>
          <a:chExt cx="0" cy="0"/>
        </a:xfrm>
      </p:grpSpPr>
      <p:pic>
        <p:nvPicPr>
          <p:cNvPr id="4098" name="Picture 23" descr="top2"/>
          <p:cNvPicPr>
            <a:picLocks noChangeAspect="1" noChangeArrowheads="1"/>
          </p:cNvPicPr>
          <p:nvPr/>
        </p:nvPicPr>
        <p:blipFill>
          <a:blip r:embed="rId1" cstate="print"/>
          <a:srcRect/>
          <a:stretch>
            <a:fillRect/>
          </a:stretch>
        </p:blipFill>
        <p:spPr bwMode="auto">
          <a:xfrm>
            <a:off x="0" y="0"/>
            <a:ext cx="9144000" cy="1484784"/>
          </a:xfrm>
          <a:prstGeom prst="rect">
            <a:avLst/>
          </a:prstGeom>
          <a:noFill/>
          <a:ln w="9525">
            <a:noFill/>
            <a:miter lim="800000"/>
            <a:headEnd/>
            <a:tailEnd/>
          </a:ln>
        </p:spPr>
      </p:pic>
      <p:sp>
        <p:nvSpPr>
          <p:cNvPr id="4099" name="矩形 5123"/>
          <p:cNvSpPr>
            <a:spLocks noChangeArrowheads="1"/>
          </p:cNvSpPr>
          <p:nvPr/>
        </p:nvSpPr>
        <p:spPr bwMode="auto">
          <a:xfrm>
            <a:off x="0" y="0"/>
            <a:ext cx="6165850" cy="549275"/>
          </a:xfrm>
          <a:prstGeom prst="rect">
            <a:avLst/>
          </a:prstGeom>
          <a:noFill/>
          <a:ln w="9525">
            <a:noFill/>
            <a:miter lim="800000"/>
          </a:ln>
        </p:spPr>
        <p:txBody>
          <a:bodyPr/>
          <a:lstStyle/>
          <a:p>
            <a:pPr algn="r" eaLnBrk="1" hangingPunct="1"/>
            <a:r>
              <a:rPr lang="zh-CN" altLang="en-US" sz="900">
                <a:solidFill>
                  <a:srgbClr val="000000"/>
                </a:solidFill>
              </a:rPr>
              <a:t>　</a:t>
            </a:r>
            <a:endParaRPr lang="zh-CN" altLang="en-US" sz="2800"/>
          </a:p>
        </p:txBody>
      </p:sp>
      <p:sp>
        <p:nvSpPr>
          <p:cNvPr id="4100" name="Rectangle 27"/>
          <p:cNvSpPr>
            <a:spLocks noGrp="1" noChangeArrowheads="1"/>
          </p:cNvSpPr>
          <p:nvPr>
            <p:ph type="subTitle" idx="4294967295"/>
          </p:nvPr>
        </p:nvSpPr>
        <p:spPr>
          <a:xfrm>
            <a:off x="611560" y="1772816"/>
            <a:ext cx="7992888" cy="4104853"/>
          </a:xfrm>
        </p:spPr>
        <p:txBody>
          <a:bodyPr>
            <a:normAutofit/>
          </a:bodyPr>
          <a:lstStyle/>
          <a:p>
            <a:pPr marL="0" indent="0" algn="ctr" eaLnBrk="1" hangingPunct="1">
              <a:lnSpc>
                <a:spcPct val="80000"/>
              </a:lnSpc>
              <a:buFontTx/>
              <a:buNone/>
            </a:pPr>
            <a:endParaRPr lang="zh-CN" altLang="en-US" sz="4000" b="1" dirty="0">
              <a:solidFill>
                <a:schemeClr val="bg1"/>
              </a:solidFill>
              <a:latin typeface="华文隶书" panose="02010800040101010101" pitchFamily="2" charset="-122"/>
              <a:ea typeface="隶书" panose="02010509060101010101" pitchFamily="49" charset="-122"/>
            </a:endParaRPr>
          </a:p>
          <a:p>
            <a:pPr marL="0" indent="0" algn="ctr">
              <a:lnSpc>
                <a:spcPct val="160000"/>
              </a:lnSpc>
              <a:buNone/>
            </a:pPr>
            <a:r>
              <a:rPr lang="zh-CN" altLang="en-US" sz="4000" b="1" dirty="0">
                <a:solidFill>
                  <a:srgbClr val="FFC000"/>
                </a:solidFill>
                <a:latin typeface="黑体" panose="02010609060101010101" pitchFamily="49" charset="-122"/>
                <a:ea typeface="黑体" panose="02010609060101010101" pitchFamily="49" charset="-122"/>
              </a:rPr>
              <a:t>国家高校经济学教材重点研究基地</a:t>
            </a:r>
            <a:endParaRPr lang="en-US" altLang="zh-CN" sz="4000" b="1" dirty="0">
              <a:solidFill>
                <a:srgbClr val="FFC000"/>
              </a:solidFill>
              <a:latin typeface="黑体" panose="02010609060101010101" pitchFamily="49" charset="-122"/>
              <a:ea typeface="黑体" panose="02010609060101010101" pitchFamily="49" charset="-122"/>
            </a:endParaRPr>
          </a:p>
          <a:p>
            <a:pPr marL="0" indent="0" algn="ctr">
              <a:lnSpc>
                <a:spcPct val="160000"/>
              </a:lnSpc>
              <a:buNone/>
            </a:pPr>
            <a:r>
              <a:rPr lang="zh-CN" altLang="en-US" sz="4000" b="1" dirty="0">
                <a:solidFill>
                  <a:srgbClr val="FFC000"/>
                </a:solidFill>
                <a:latin typeface="黑体" panose="02010609060101010101" pitchFamily="49" charset="-122"/>
                <a:ea typeface="黑体" panose="02010609060101010101" pitchFamily="49" charset="-122"/>
              </a:rPr>
              <a:t>申报汇报</a:t>
            </a:r>
            <a:endParaRPr lang="en-US" altLang="zh-CN" sz="4000" b="1" dirty="0">
              <a:solidFill>
                <a:srgbClr val="FFC000"/>
              </a:solidFill>
              <a:latin typeface="黑体" panose="02010609060101010101" pitchFamily="49" charset="-122"/>
              <a:ea typeface="黑体" panose="02010609060101010101" pitchFamily="49" charset="-122"/>
            </a:endParaRPr>
          </a:p>
          <a:p>
            <a:pPr marL="0" indent="0" algn="ctr" eaLnBrk="1" hangingPunct="1">
              <a:lnSpc>
                <a:spcPct val="80000"/>
              </a:lnSpc>
              <a:buFontTx/>
              <a:buNone/>
            </a:pPr>
            <a:endParaRPr lang="en-US" altLang="zh-CN" sz="4000" b="1" dirty="0">
              <a:solidFill>
                <a:srgbClr val="FFC000"/>
              </a:solidFill>
              <a:latin typeface="黑体" panose="02010609060101010101" pitchFamily="49" charset="-122"/>
              <a:ea typeface="黑体" panose="02010609060101010101" pitchFamily="49" charset="-122"/>
            </a:endParaRPr>
          </a:p>
          <a:p>
            <a:pPr marL="0" indent="0" algn="ctr" eaLnBrk="1" hangingPunct="1">
              <a:lnSpc>
                <a:spcPct val="80000"/>
              </a:lnSpc>
              <a:buFontTx/>
              <a:buNone/>
            </a:pPr>
            <a:r>
              <a:rPr lang="zh-CN" altLang="en-US" b="1" dirty="0">
                <a:solidFill>
                  <a:srgbClr val="FFC000"/>
                </a:solidFill>
                <a:latin typeface="黑体" panose="02010609060101010101" pitchFamily="49" charset="-122"/>
                <a:ea typeface="黑体" panose="02010609060101010101" pitchFamily="49" charset="-122"/>
              </a:rPr>
              <a:t>南开大学  经济学院</a:t>
            </a:r>
            <a:endParaRPr lang="zh-CN" altLang="en-US" b="1" dirty="0">
              <a:solidFill>
                <a:srgbClr val="FFC000"/>
              </a:solidFill>
              <a:latin typeface="黑体" panose="02010609060101010101" pitchFamily="49" charset="-122"/>
              <a:ea typeface="黑体" panose="02010609060101010101" pitchFamily="49" charset="-122"/>
            </a:endParaRPr>
          </a:p>
        </p:txBody>
      </p:sp>
      <p:sp>
        <p:nvSpPr>
          <p:cNvPr id="6" name="标题 58369"/>
          <p:cNvSpPr txBox="1">
            <a:spLocks noChangeArrowheads="1"/>
          </p:cNvSpPr>
          <p:nvPr/>
        </p:nvSpPr>
        <p:spPr>
          <a:xfrm>
            <a:off x="0" y="1484784"/>
            <a:ext cx="9144000" cy="5373216"/>
          </a:xfrm>
          <a:prstGeom prst="rect">
            <a:avLst/>
          </a:prstGeom>
          <a:solidFill>
            <a:srgbClr val="660066"/>
          </a:solidFill>
        </p:spPr>
        <p:txBody>
          <a:bodyPr/>
          <a:lstStyle/>
          <a:p>
            <a:pPr algn="ctr">
              <a:lnSpc>
                <a:spcPct val="160000"/>
              </a:lnSpc>
            </a:pPr>
            <a:endParaRPr lang="en-US" altLang="zh-CN" sz="3600" b="1" dirty="0">
              <a:solidFill>
                <a:srgbClr val="FFC000"/>
              </a:solidFill>
              <a:latin typeface="黑体" panose="02010609060101010101" pitchFamily="49" charset="-122"/>
              <a:ea typeface="黑体" panose="02010609060101010101" pitchFamily="49" charset="-122"/>
            </a:endParaRPr>
          </a:p>
          <a:p>
            <a:pPr algn="ctr">
              <a:lnSpc>
                <a:spcPct val="160000"/>
              </a:lnSpc>
            </a:pPr>
            <a:r>
              <a:rPr lang="zh-CN" altLang="en-US" sz="4800" b="1" dirty="0">
                <a:solidFill>
                  <a:srgbClr val="FFC000"/>
                </a:solidFill>
                <a:latin typeface="黑体" panose="02010609060101010101" pitchFamily="49" charset="-122"/>
                <a:ea typeface="黑体" panose="02010609060101010101" pitchFamily="49" charset="-122"/>
              </a:rPr>
              <a:t>经济伯苓班</a:t>
            </a:r>
            <a:endParaRPr lang="en-US" altLang="zh-CN" sz="4800" b="1" dirty="0">
              <a:solidFill>
                <a:srgbClr val="FFC000"/>
              </a:solidFill>
              <a:latin typeface="黑体" panose="02010609060101010101" pitchFamily="49" charset="-122"/>
              <a:ea typeface="黑体" panose="02010609060101010101" pitchFamily="49" charset="-122"/>
            </a:endParaRPr>
          </a:p>
          <a:p>
            <a:pPr algn="ctr">
              <a:lnSpc>
                <a:spcPct val="160000"/>
              </a:lnSpc>
            </a:pPr>
            <a:r>
              <a:rPr lang="zh-CN" altLang="en-US" sz="3600" b="1" dirty="0">
                <a:solidFill>
                  <a:srgbClr val="FFC000"/>
                </a:solidFill>
                <a:latin typeface="黑体" panose="02010609060101010101" pitchFamily="49" charset="-122"/>
                <a:ea typeface="黑体" panose="02010609060101010101" pitchFamily="49" charset="-122"/>
              </a:rPr>
              <a:t>简介与遴选安排</a:t>
            </a:r>
            <a:endParaRPr lang="en-US" altLang="zh-CN" sz="3600" b="1" dirty="0">
              <a:solidFill>
                <a:srgbClr val="FFC000"/>
              </a:solidFill>
              <a:latin typeface="黑体" panose="02010609060101010101" pitchFamily="49" charset="-122"/>
              <a:ea typeface="黑体" panose="02010609060101010101" pitchFamily="49" charset="-122"/>
            </a:endParaRPr>
          </a:p>
          <a:p>
            <a:pPr algn="ctr">
              <a:lnSpc>
                <a:spcPct val="160000"/>
              </a:lnSpc>
            </a:pPr>
            <a:r>
              <a:rPr lang="zh-CN" altLang="en-US" sz="3600" b="1" dirty="0">
                <a:solidFill>
                  <a:srgbClr val="FFC000"/>
                </a:solidFill>
                <a:latin typeface="黑体" panose="02010609060101010101" pitchFamily="49" charset="-122"/>
                <a:ea typeface="黑体" panose="02010609060101010101" pitchFamily="49" charset="-122"/>
              </a:rPr>
              <a:t>（</a:t>
            </a:r>
            <a:r>
              <a:rPr lang="en-US" altLang="zh-CN" sz="3600" b="1" dirty="0">
                <a:solidFill>
                  <a:srgbClr val="FFC000"/>
                </a:solidFill>
                <a:latin typeface="黑体" panose="02010609060101010101" pitchFamily="49" charset="-122"/>
                <a:ea typeface="黑体" panose="02010609060101010101" pitchFamily="49" charset="-122"/>
              </a:rPr>
              <a:t>2021</a:t>
            </a:r>
            <a:r>
              <a:rPr lang="zh-CN" altLang="en-US" sz="3600" b="1" dirty="0">
                <a:solidFill>
                  <a:srgbClr val="FFC000"/>
                </a:solidFill>
                <a:latin typeface="黑体" panose="02010609060101010101" pitchFamily="49" charset="-122"/>
                <a:ea typeface="黑体" panose="02010609060101010101" pitchFamily="49" charset="-122"/>
              </a:rPr>
              <a:t>）</a:t>
            </a:r>
            <a:endParaRPr lang="en-US" altLang="zh-CN" sz="3600" b="1" dirty="0">
              <a:solidFill>
                <a:srgbClr val="FFC000"/>
              </a:solidFill>
              <a:latin typeface="黑体" panose="02010609060101010101" pitchFamily="49" charset="-122"/>
              <a:ea typeface="黑体" panose="02010609060101010101" pitchFamily="49"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467544" y="3212976"/>
            <a:ext cx="8208912" cy="646331"/>
          </a:xfrm>
          <a:prstGeom prst="rect">
            <a:avLst/>
          </a:prstGeom>
          <a:noFill/>
        </p:spPr>
        <p:txBody>
          <a:bodyPr wrap="square" rtlCol="0">
            <a:spAutoFit/>
          </a:bodyPr>
          <a:lstStyle/>
          <a:p>
            <a:pPr algn="ctr"/>
            <a:r>
              <a:rPr lang="zh-CN" altLang="en-US" sz="3600" b="1" dirty="0">
                <a:solidFill>
                  <a:srgbClr val="0070C0"/>
                </a:solidFill>
                <a:latin typeface="楷体" panose="02010609060101010101" pitchFamily="49" charset="-122"/>
                <a:ea typeface="楷体" panose="02010609060101010101" pitchFamily="49" charset="-122"/>
              </a:rPr>
              <a:t>欢迎各位新生报考经济伯苓班！</a:t>
            </a:r>
            <a:endParaRPr lang="zh-CN" altLang="en-US" sz="3600" b="1" dirty="0">
              <a:solidFill>
                <a:srgbClr val="0070C0"/>
              </a:solidFill>
              <a:latin typeface="楷体" panose="02010609060101010101" pitchFamily="49" charset="-122"/>
              <a:ea typeface="楷体" panose="02010609060101010101"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1043608" y="1340768"/>
            <a:ext cx="4464496" cy="584775"/>
          </a:xfrm>
          <a:prstGeom prst="rect">
            <a:avLst/>
          </a:prstGeom>
          <a:noFill/>
        </p:spPr>
        <p:txBody>
          <a:bodyPr wrap="square" rtlCol="0">
            <a:spAutoFit/>
          </a:bodyPr>
          <a:lstStyle/>
          <a:p>
            <a:r>
              <a:rPr lang="zh-CN" altLang="en-US" sz="3200" b="1" dirty="0">
                <a:solidFill>
                  <a:srgbClr val="0070C0"/>
                </a:solidFill>
              </a:rPr>
              <a:t>经济伯苓班简介</a:t>
            </a:r>
            <a:endParaRPr lang="zh-CN" altLang="en-US" sz="3200" b="1" dirty="0">
              <a:solidFill>
                <a:srgbClr val="0070C0"/>
              </a:solidFill>
            </a:endParaRPr>
          </a:p>
        </p:txBody>
      </p:sp>
      <p:sp>
        <p:nvSpPr>
          <p:cNvPr id="8" name="TextBox 7"/>
          <p:cNvSpPr txBox="1"/>
          <p:nvPr/>
        </p:nvSpPr>
        <p:spPr>
          <a:xfrm>
            <a:off x="1043608" y="2204864"/>
            <a:ext cx="7200800" cy="3970318"/>
          </a:xfrm>
          <a:prstGeom prst="rect">
            <a:avLst/>
          </a:prstGeom>
          <a:noFill/>
        </p:spPr>
        <p:txBody>
          <a:bodyPr wrap="square" rtlCol="0">
            <a:spAutoFit/>
          </a:bodyPr>
          <a:lstStyle/>
          <a:p>
            <a:pPr>
              <a:lnSpc>
                <a:spcPct val="150000"/>
              </a:lnSpc>
              <a:buFont typeface="Wingdings" panose="05000000000000000000" pitchFamily="2" charset="2"/>
              <a:buChar char="l"/>
            </a:pPr>
            <a:r>
              <a:rPr lang="zh-CN" altLang="zh-CN" sz="2800" dirty="0">
                <a:latin typeface="楷体" panose="02010609060101010101" pitchFamily="49" charset="-122"/>
                <a:ea typeface="楷体" panose="02010609060101010101" pitchFamily="49" charset="-122"/>
              </a:rPr>
              <a:t>南开大学是首批获批国家</a:t>
            </a:r>
            <a:r>
              <a:rPr lang="en-US" altLang="zh-CN" sz="2800" dirty="0">
                <a:latin typeface="楷体" panose="02010609060101010101" pitchFamily="49" charset="-122"/>
                <a:ea typeface="楷体" panose="02010609060101010101" pitchFamily="49" charset="-122"/>
              </a:rPr>
              <a:t>“</a:t>
            </a:r>
            <a:r>
              <a:rPr lang="zh-CN" altLang="en-US" sz="2800" dirty="0">
                <a:latin typeface="楷体" panose="02010609060101010101" pitchFamily="49" charset="-122"/>
                <a:ea typeface="楷体" panose="02010609060101010101" pitchFamily="49" charset="-122"/>
              </a:rPr>
              <a:t>珠峰计划”（</a:t>
            </a:r>
            <a:r>
              <a:rPr lang="zh-CN" altLang="zh-CN" sz="2800" dirty="0">
                <a:latin typeface="楷体" panose="02010609060101010101" pitchFamily="49" charset="-122"/>
                <a:ea typeface="楷体" panose="02010609060101010101" pitchFamily="49" charset="-122"/>
              </a:rPr>
              <a:t>基础学科拔尖学生培养试验计划</a:t>
            </a:r>
            <a:r>
              <a:rPr lang="zh-CN" altLang="en-US" sz="2800" dirty="0">
                <a:latin typeface="楷体" panose="02010609060101010101" pitchFamily="49" charset="-122"/>
                <a:ea typeface="楷体" panose="02010609060101010101" pitchFamily="49" charset="-122"/>
              </a:rPr>
              <a:t>）</a:t>
            </a:r>
            <a:r>
              <a:rPr lang="zh-CN" altLang="zh-CN" sz="2800" dirty="0">
                <a:latin typeface="楷体" panose="02010609060101010101" pitchFamily="49" charset="-122"/>
                <a:ea typeface="楷体" panose="02010609060101010101" pitchFamily="49" charset="-122"/>
              </a:rPr>
              <a:t>的高校</a:t>
            </a:r>
            <a:r>
              <a:rPr lang="zh-CN" altLang="en-US" sz="2800" dirty="0">
                <a:latin typeface="楷体" panose="02010609060101010101" pitchFamily="49" charset="-122"/>
                <a:ea typeface="楷体" panose="02010609060101010101" pitchFamily="49" charset="-122"/>
              </a:rPr>
              <a:t>，“伯苓班”是“珠峰计划”项目之一。</a:t>
            </a:r>
            <a:endParaRPr lang="en-US" altLang="zh-CN" sz="28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zh-CN" sz="2800" dirty="0">
                <a:latin typeface="楷体" panose="02010609060101010101" pitchFamily="49" charset="-122"/>
                <a:ea typeface="楷体" panose="02010609060101010101" pitchFamily="49" charset="-122"/>
              </a:rPr>
              <a:t>经济伯苓班于</a:t>
            </a:r>
            <a:r>
              <a:rPr lang="en-US" altLang="zh-CN" sz="2800" dirty="0">
                <a:latin typeface="楷体" panose="02010609060101010101" pitchFamily="49" charset="-122"/>
                <a:ea typeface="楷体" panose="02010609060101010101" pitchFamily="49" charset="-122"/>
              </a:rPr>
              <a:t>2016</a:t>
            </a:r>
            <a:r>
              <a:rPr lang="zh-CN" altLang="zh-CN" sz="2800" dirty="0">
                <a:latin typeface="楷体" panose="02010609060101010101" pitchFamily="49" charset="-122"/>
                <a:ea typeface="楷体" panose="02010609060101010101" pitchFamily="49" charset="-122"/>
              </a:rPr>
              <a:t>年开始招生，旨在培养“公能”兼备的拔尖创新性经济学人才。</a:t>
            </a:r>
            <a:r>
              <a:rPr lang="en-US" altLang="zh-CN" sz="2800" dirty="0">
                <a:latin typeface="楷体" panose="02010609060101010101" pitchFamily="49" charset="-122"/>
                <a:ea typeface="楷体" panose="02010609060101010101" pitchFamily="49" charset="-122"/>
              </a:rPr>
              <a:t> </a:t>
            </a:r>
            <a:r>
              <a:rPr lang="zh-CN" altLang="zh-CN" sz="2800" dirty="0">
                <a:latin typeface="楷体" panose="02010609060101010101" pitchFamily="49" charset="-122"/>
                <a:ea typeface="楷体" panose="02010609060101010101" pitchFamily="49" charset="-122"/>
              </a:rPr>
              <a:t> </a:t>
            </a:r>
            <a:r>
              <a:rPr lang="en-US" altLang="zh-CN" sz="2800" dirty="0">
                <a:latin typeface="楷体" panose="02010609060101010101" pitchFamily="49" charset="-122"/>
                <a:ea typeface="楷体" panose="02010609060101010101" pitchFamily="49" charset="-122"/>
              </a:rPr>
              <a:t> </a:t>
            </a:r>
            <a:endParaRPr lang="en-US" altLang="zh-CN" sz="2800" dirty="0">
              <a:latin typeface="楷体" panose="02010609060101010101" pitchFamily="49" charset="-122"/>
              <a:ea typeface="楷体" panose="02010609060101010101" pitchFamily="49" charset="-122"/>
            </a:endParaRPr>
          </a:p>
          <a:p>
            <a:endParaRPr lang="en-US" altLang="zh-CN" sz="2400" dirty="0">
              <a:latin typeface="楷体" panose="02010609060101010101" pitchFamily="49" charset="-122"/>
              <a:ea typeface="楷体" panose="02010609060101010101" pitchFamily="49" charset="-122"/>
            </a:endParaRP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8" name="TextBox 7"/>
          <p:cNvSpPr txBox="1"/>
          <p:nvPr/>
        </p:nvSpPr>
        <p:spPr>
          <a:xfrm>
            <a:off x="827584" y="1340768"/>
            <a:ext cx="7632848" cy="4991751"/>
          </a:xfrm>
          <a:prstGeom prst="rect">
            <a:avLst/>
          </a:prstGeom>
          <a:noFill/>
        </p:spPr>
        <p:txBody>
          <a:bodyPr wrap="square" rtlCol="0">
            <a:spAutoFit/>
          </a:bodyPr>
          <a:lstStyle/>
          <a:p>
            <a:pPr>
              <a:lnSpc>
                <a:spcPct val="150000"/>
              </a:lnSpc>
              <a:buFont typeface="Wingdings" panose="05000000000000000000" pitchFamily="2" charset="2"/>
              <a:buChar char="l"/>
            </a:pPr>
            <a:r>
              <a:rPr lang="zh-CN" altLang="zh-CN" sz="2400" dirty="0">
                <a:latin typeface="楷体" panose="02010609060101010101" pitchFamily="49" charset="-122"/>
                <a:ea typeface="楷体" panose="02010609060101010101" pitchFamily="49" charset="-122"/>
              </a:rPr>
              <a:t>经济伯苓班的</a:t>
            </a:r>
            <a:r>
              <a:rPr lang="zh-CN" altLang="en-US" sz="2400" dirty="0">
                <a:latin typeface="楷体" panose="02010609060101010101" pitchFamily="49" charset="-122"/>
                <a:ea typeface="楷体" panose="02010609060101010101" pitchFamily="49" charset="-122"/>
              </a:rPr>
              <a:t>人才</a:t>
            </a:r>
            <a:r>
              <a:rPr lang="zh-CN" altLang="zh-CN" sz="2400" dirty="0">
                <a:latin typeface="楷体" panose="02010609060101010101" pitchFamily="49" charset="-122"/>
                <a:ea typeface="楷体" panose="02010609060101010101" pitchFamily="49" charset="-122"/>
              </a:rPr>
              <a:t>培养依托南开大学理论经济学与应用经济学两个国家一级学科重点学科，在所包括的二级学科中，政治经济学、世界经济学、经济史、金融学（含保险）、国际贸易学、区域经济学为国家二级重点学科。</a:t>
            </a:r>
            <a:endParaRPr lang="en-US" altLang="zh-CN" sz="24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zh-CN" sz="2400" dirty="0">
                <a:latin typeface="楷体" panose="02010609060101010101" pitchFamily="49" charset="-122"/>
                <a:ea typeface="楷体" panose="02010609060101010101" pitchFamily="49" charset="-122"/>
              </a:rPr>
              <a:t>南开大学经济学科是南开大学“双一流”建设中率先冲击世界一流学科的第一层次学科群之一。在</a:t>
            </a:r>
            <a:r>
              <a:rPr lang="en-US" altLang="zh-CN" sz="2400" dirty="0">
                <a:latin typeface="楷体" panose="02010609060101010101" pitchFamily="49" charset="-122"/>
                <a:ea typeface="楷体" panose="02010609060101010101" pitchFamily="49" charset="-122"/>
              </a:rPr>
              <a:t>2017</a:t>
            </a:r>
            <a:r>
              <a:rPr lang="zh-CN" altLang="zh-CN" sz="2400" dirty="0">
                <a:latin typeface="楷体" panose="02010609060101010101" pitchFamily="49" charset="-122"/>
                <a:ea typeface="楷体" panose="02010609060101010101" pitchFamily="49" charset="-122"/>
              </a:rPr>
              <a:t>年教育部公布的全国一级学科评估排名中，理论经济学为</a:t>
            </a:r>
            <a:r>
              <a:rPr lang="en-US" altLang="zh-CN" sz="2400" dirty="0">
                <a:latin typeface="楷体" panose="02010609060101010101" pitchFamily="49" charset="-122"/>
                <a:ea typeface="楷体" panose="02010609060101010101" pitchFamily="49" charset="-122"/>
              </a:rPr>
              <a:t>A</a:t>
            </a:r>
            <a:r>
              <a:rPr lang="zh-CN" altLang="zh-CN" sz="2400" dirty="0">
                <a:latin typeface="楷体" panose="02010609060101010101" pitchFamily="49" charset="-122"/>
                <a:ea typeface="楷体" panose="02010609060101010101" pitchFamily="49" charset="-122"/>
              </a:rPr>
              <a:t>，应用经济学为</a:t>
            </a:r>
            <a:r>
              <a:rPr lang="en-US" altLang="zh-CN" sz="2400" dirty="0">
                <a:latin typeface="楷体" panose="02010609060101010101" pitchFamily="49" charset="-122"/>
                <a:ea typeface="楷体" panose="02010609060101010101" pitchFamily="49" charset="-122"/>
              </a:rPr>
              <a:t>A-</a:t>
            </a:r>
            <a:r>
              <a:rPr lang="zh-CN" altLang="zh-CN" sz="2400" dirty="0">
                <a:latin typeface="楷体" panose="02010609060101010101" pitchFamily="49" charset="-122"/>
                <a:ea typeface="楷体" panose="02010609060101010101" pitchFamily="49" charset="-122"/>
              </a:rPr>
              <a:t>。</a:t>
            </a:r>
            <a:endParaRPr lang="en-US" altLang="zh-CN" sz="2400" dirty="0">
              <a:latin typeface="楷体" panose="02010609060101010101" pitchFamily="49" charset="-122"/>
              <a:ea typeface="楷体" panose="02010609060101010101"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611560" y="1052736"/>
            <a:ext cx="4464496" cy="584775"/>
          </a:xfrm>
          <a:prstGeom prst="rect">
            <a:avLst/>
          </a:prstGeom>
          <a:noFill/>
        </p:spPr>
        <p:txBody>
          <a:bodyPr wrap="square" rtlCol="0">
            <a:spAutoFit/>
          </a:bodyPr>
          <a:lstStyle/>
          <a:p>
            <a:r>
              <a:rPr lang="zh-CN" altLang="en-US" sz="3200" b="1" dirty="0">
                <a:solidFill>
                  <a:srgbClr val="0070C0"/>
                </a:solidFill>
              </a:rPr>
              <a:t>培养特色</a:t>
            </a:r>
            <a:endParaRPr lang="zh-CN" altLang="en-US" sz="3200" b="1" dirty="0">
              <a:solidFill>
                <a:srgbClr val="0070C0"/>
              </a:solidFill>
            </a:endParaRPr>
          </a:p>
        </p:txBody>
      </p:sp>
      <p:sp>
        <p:nvSpPr>
          <p:cNvPr id="7" name="TextBox 6"/>
          <p:cNvSpPr txBox="1"/>
          <p:nvPr/>
        </p:nvSpPr>
        <p:spPr>
          <a:xfrm>
            <a:off x="611560" y="1700808"/>
            <a:ext cx="7776864" cy="4832092"/>
          </a:xfrm>
          <a:prstGeom prst="rect">
            <a:avLst/>
          </a:prstGeom>
          <a:noFill/>
        </p:spPr>
        <p:txBody>
          <a:bodyPr wrap="square" rtlCol="0">
            <a:spAutoFit/>
          </a:bodyPr>
          <a:lstStyle/>
          <a:p>
            <a:pPr indent="-342900">
              <a:lnSpc>
                <a:spcPct val="150000"/>
              </a:lnSpc>
              <a:buFont typeface="Wingdings" panose="05000000000000000000" pitchFamily="2" charset="2"/>
              <a:buChar char="l"/>
            </a:pPr>
            <a:r>
              <a:rPr lang="zh-CN" altLang="en-US" sz="2000" dirty="0">
                <a:latin typeface="楷体" panose="02010609060101010101" pitchFamily="49" charset="-122"/>
                <a:ea typeface="楷体" panose="02010609060101010101" pitchFamily="49" charset="-122"/>
              </a:rPr>
              <a:t>强化科研训练与社会实践，培养发现问题、提出问题、分析问题、解决问题的综合研究能力，养成良好的学术品格与学术规范。</a:t>
            </a:r>
            <a:endParaRPr lang="zh-CN" altLang="en-US" sz="2000" dirty="0">
              <a:latin typeface="楷体" panose="02010609060101010101" pitchFamily="49" charset="-122"/>
              <a:ea typeface="楷体" panose="02010609060101010101" pitchFamily="49" charset="-122"/>
            </a:endParaRPr>
          </a:p>
          <a:p>
            <a:pPr indent="-342900">
              <a:lnSpc>
                <a:spcPct val="150000"/>
              </a:lnSpc>
              <a:buFont typeface="Wingdings" panose="05000000000000000000" pitchFamily="2" charset="2"/>
              <a:buChar char="l"/>
            </a:pPr>
            <a:r>
              <a:rPr lang="zh-CN" altLang="en-US" sz="2000" dirty="0">
                <a:latin typeface="楷体" panose="02010609060101010101" pitchFamily="49" charset="-122"/>
                <a:ea typeface="楷体" panose="02010609060101010101" pitchFamily="49" charset="-122"/>
              </a:rPr>
              <a:t>夯实数学、统计学与计量经济学基础，加强计算机编程能力与工具类软件操作能力，培养学生运用数理工具分析经济问题的能力。</a:t>
            </a:r>
            <a:endParaRPr lang="zh-CN" altLang="en-US" sz="2000" dirty="0">
              <a:latin typeface="楷体" panose="02010609060101010101" pitchFamily="49" charset="-122"/>
              <a:ea typeface="楷体" panose="02010609060101010101" pitchFamily="49" charset="-122"/>
            </a:endParaRPr>
          </a:p>
          <a:p>
            <a:pPr indent="-342900">
              <a:lnSpc>
                <a:spcPct val="150000"/>
              </a:lnSpc>
              <a:buFont typeface="Wingdings" panose="05000000000000000000" pitchFamily="2" charset="2"/>
              <a:buChar char="l"/>
            </a:pPr>
            <a:r>
              <a:rPr lang="zh-CN" altLang="en-US" sz="2000" dirty="0">
                <a:latin typeface="楷体" panose="02010609060101010101" pitchFamily="49" charset="-122"/>
                <a:ea typeface="楷体" panose="02010609060101010101" pitchFamily="49" charset="-122"/>
              </a:rPr>
              <a:t>关注世界与中国历史及现实问题，坚持“史论结合，论从史出”，树立学生认知世界的历史唯物主义方法。</a:t>
            </a:r>
            <a:endParaRPr lang="zh-CN" altLang="en-US" sz="2000" dirty="0">
              <a:latin typeface="楷体" panose="02010609060101010101" pitchFamily="49" charset="-122"/>
              <a:ea typeface="楷体" panose="02010609060101010101" pitchFamily="49" charset="-122"/>
            </a:endParaRPr>
          </a:p>
          <a:p>
            <a:pPr indent="-342900">
              <a:lnSpc>
                <a:spcPct val="150000"/>
              </a:lnSpc>
              <a:buFont typeface="Wingdings" panose="05000000000000000000" pitchFamily="2" charset="2"/>
              <a:buChar char="l"/>
            </a:pPr>
            <a:r>
              <a:rPr lang="zh-CN" altLang="en-US" sz="2000" dirty="0">
                <a:latin typeface="楷体" panose="02010609060101010101" pitchFamily="49" charset="-122"/>
                <a:ea typeface="楷体" panose="02010609060101010101" pitchFamily="49" charset="-122"/>
              </a:rPr>
              <a:t>采取“一制三化”（导师制、个性化、小班化、国际化），进行综合培养。在学期间提供到国际一流大学进行短期学习与交流的机会，实行小班教学，并配备科研导师。</a:t>
            </a:r>
            <a:endParaRPr lang="zh-CN" altLang="en-US" sz="2000" dirty="0">
              <a:latin typeface="楷体" panose="02010609060101010101" pitchFamily="49" charset="-122"/>
              <a:ea typeface="楷体" panose="02010609060101010101" pitchFamily="49" charset="-122"/>
            </a:endParaRPr>
          </a:p>
          <a:p>
            <a:endParaRPr lang="en-US" altLang="zh-CN" sz="2000" dirty="0">
              <a:latin typeface="楷体" panose="02010609060101010101" pitchFamily="49" charset="-122"/>
              <a:ea typeface="楷体" panose="02010609060101010101" pitchFamily="49" charset="-122"/>
            </a:endParaRPr>
          </a:p>
          <a:p>
            <a:pPr>
              <a:buFont typeface="Wingdings" panose="05000000000000000000" pitchFamily="2" charset="2"/>
              <a:buChar char="l"/>
            </a:pP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827584" y="1116033"/>
            <a:ext cx="4464496" cy="584775"/>
          </a:xfrm>
          <a:prstGeom prst="rect">
            <a:avLst/>
          </a:prstGeom>
          <a:noFill/>
        </p:spPr>
        <p:txBody>
          <a:bodyPr wrap="square" rtlCol="0">
            <a:spAutoFit/>
          </a:bodyPr>
          <a:lstStyle/>
          <a:p>
            <a:r>
              <a:rPr lang="zh-CN" altLang="en-US" sz="3200" b="1" dirty="0">
                <a:solidFill>
                  <a:srgbClr val="0070C0"/>
                </a:solidFill>
              </a:rPr>
              <a:t>学分学制</a:t>
            </a:r>
            <a:endParaRPr lang="zh-CN" altLang="en-US" sz="3200" b="1" dirty="0">
              <a:solidFill>
                <a:srgbClr val="0070C0"/>
              </a:solidFill>
            </a:endParaRPr>
          </a:p>
        </p:txBody>
      </p:sp>
      <p:sp>
        <p:nvSpPr>
          <p:cNvPr id="7" name="TextBox 6"/>
          <p:cNvSpPr txBox="1"/>
          <p:nvPr/>
        </p:nvSpPr>
        <p:spPr>
          <a:xfrm>
            <a:off x="755576" y="1916832"/>
            <a:ext cx="7632848" cy="5107940"/>
          </a:xfrm>
          <a:prstGeom prst="rect">
            <a:avLst/>
          </a:prstGeom>
          <a:noFill/>
        </p:spPr>
        <p:txBody>
          <a:bodyPr wrap="square" rtlCol="0">
            <a:spAutoFit/>
          </a:bodyPr>
          <a:lstStyle/>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学制学位：四年，授予经济学学位</a:t>
            </a:r>
            <a:endParaRPr lang="en-US" altLang="zh-CN" sz="24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课程体系采取“通识</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专业”设计：</a:t>
            </a:r>
            <a:endParaRPr lang="en-US" altLang="zh-CN" sz="2400" dirty="0">
              <a:latin typeface="楷体" panose="02010609060101010101" pitchFamily="49" charset="-122"/>
              <a:ea typeface="楷体" panose="02010609060101010101" pitchFamily="49" charset="-122"/>
            </a:endParaRPr>
          </a:p>
          <a:p>
            <a:pPr lvl="1">
              <a:lnSpc>
                <a:spcPct val="150000"/>
              </a:lnSpc>
            </a:pPr>
            <a:r>
              <a:rPr lang="zh-CN" altLang="en-US" sz="2400" dirty="0">
                <a:latin typeface="楷体" panose="02010609060101010101" pitchFamily="49" charset="-122"/>
                <a:ea typeface="楷体" panose="02010609060101010101" pitchFamily="49" charset="-122"/>
              </a:rPr>
              <a:t>“通识”包括通识必修课与通识选修课</a:t>
            </a:r>
            <a:endParaRPr lang="en-US" altLang="zh-CN" sz="2400" dirty="0">
              <a:latin typeface="楷体" panose="02010609060101010101" pitchFamily="49" charset="-122"/>
              <a:ea typeface="楷体" panose="02010609060101010101" pitchFamily="49" charset="-122"/>
            </a:endParaRPr>
          </a:p>
          <a:p>
            <a:pPr lvl="1">
              <a:lnSpc>
                <a:spcPct val="150000"/>
              </a:lnSpc>
            </a:pPr>
            <a:r>
              <a:rPr lang="zh-CN" altLang="en-US" sz="2400" dirty="0">
                <a:latin typeface="楷体" panose="02010609060101010101" pitchFamily="49" charset="-122"/>
                <a:ea typeface="楷体" panose="02010609060101010101" pitchFamily="49" charset="-122"/>
              </a:rPr>
              <a:t>“专业”包括专业必修课与专业选修课</a:t>
            </a:r>
            <a:endParaRPr lang="en-US" altLang="zh-CN" sz="24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专业课程分为数学与统计学、马克思主义政治经济学、西方经济学、计量经济学、论文写作与科研训练五大专业核心课程模块</a:t>
            </a:r>
            <a:endParaRPr lang="en-US" altLang="zh-CN" sz="24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毕业学分要求为</a:t>
            </a:r>
            <a:r>
              <a:rPr lang="en-US" altLang="zh-CN" sz="2400" dirty="0">
                <a:latin typeface="楷体" panose="02010609060101010101" pitchFamily="49" charset="-122"/>
                <a:ea typeface="楷体" panose="02010609060101010101" pitchFamily="49" charset="-122"/>
              </a:rPr>
              <a:t>144</a:t>
            </a:r>
            <a:r>
              <a:rPr lang="zh-CN" altLang="en-US" sz="2400" dirty="0">
                <a:latin typeface="楷体" panose="02010609060101010101" pitchFamily="49" charset="-122"/>
                <a:ea typeface="楷体" panose="02010609060101010101" pitchFamily="49" charset="-122"/>
              </a:rPr>
              <a:t>学分</a:t>
            </a:r>
            <a:endParaRPr lang="zh-CN" altLang="en-US" sz="2400" dirty="0">
              <a:latin typeface="楷体" panose="02010609060101010101" pitchFamily="49" charset="-122"/>
              <a:ea typeface="楷体" panose="02010609060101010101" pitchFamily="49" charset="-122"/>
            </a:endParaRPr>
          </a:p>
          <a:p>
            <a:endParaRPr lang="en-US" altLang="zh-CN" sz="2000" dirty="0">
              <a:latin typeface="楷体" panose="02010609060101010101" pitchFamily="49" charset="-122"/>
              <a:ea typeface="楷体" panose="02010609060101010101" pitchFamily="49" charset="-122"/>
            </a:endParaRPr>
          </a:p>
          <a:p>
            <a:pPr>
              <a:buFont typeface="Wingdings" panose="05000000000000000000" pitchFamily="2" charset="2"/>
              <a:buChar char="l"/>
            </a:pP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827584" y="1116033"/>
            <a:ext cx="4464496" cy="584775"/>
          </a:xfrm>
          <a:prstGeom prst="rect">
            <a:avLst/>
          </a:prstGeom>
          <a:noFill/>
        </p:spPr>
        <p:txBody>
          <a:bodyPr wrap="square" rtlCol="0">
            <a:spAutoFit/>
          </a:bodyPr>
          <a:lstStyle/>
          <a:p>
            <a:r>
              <a:rPr lang="zh-CN" altLang="en-US" sz="3200" b="1" dirty="0">
                <a:solidFill>
                  <a:srgbClr val="0070C0"/>
                </a:solidFill>
              </a:rPr>
              <a:t>选拔与退出</a:t>
            </a:r>
            <a:endParaRPr lang="zh-CN" altLang="en-US" sz="3200" b="1" dirty="0">
              <a:solidFill>
                <a:srgbClr val="0070C0"/>
              </a:solidFill>
            </a:endParaRPr>
          </a:p>
        </p:txBody>
      </p:sp>
      <p:sp>
        <p:nvSpPr>
          <p:cNvPr id="7" name="TextBox 6"/>
          <p:cNvSpPr txBox="1"/>
          <p:nvPr/>
        </p:nvSpPr>
        <p:spPr>
          <a:xfrm>
            <a:off x="755576" y="1940054"/>
            <a:ext cx="7632848" cy="4801314"/>
          </a:xfrm>
          <a:prstGeom prst="rect">
            <a:avLst/>
          </a:prstGeom>
          <a:noFill/>
        </p:spPr>
        <p:txBody>
          <a:bodyPr wrap="square" rtlCol="0">
            <a:spAutoFit/>
          </a:bodyPr>
          <a:lstStyle/>
          <a:p>
            <a:pPr algn="just">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选拔：每年面向全校新生采取笔试</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面试的方式进行公开选拔。</a:t>
            </a:r>
            <a:endParaRPr lang="en-US" altLang="zh-CN" sz="2400" dirty="0">
              <a:latin typeface="楷体" panose="02010609060101010101" pitchFamily="49" charset="-122"/>
              <a:ea typeface="楷体" panose="02010609060101010101" pitchFamily="49" charset="-122"/>
            </a:endParaRPr>
          </a:p>
          <a:p>
            <a:pPr algn="just">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招收人数为</a:t>
            </a:r>
            <a:r>
              <a:rPr lang="en-US" altLang="zh-CN" sz="2400" dirty="0">
                <a:latin typeface="楷体" panose="02010609060101010101" pitchFamily="49" charset="-122"/>
                <a:ea typeface="楷体" panose="02010609060101010101" pitchFamily="49" charset="-122"/>
              </a:rPr>
              <a:t>30</a:t>
            </a:r>
            <a:r>
              <a:rPr lang="zh-CN" altLang="en-US" sz="2400" dirty="0">
                <a:latin typeface="楷体" panose="02010609060101010101" pitchFamily="49" charset="-122"/>
                <a:ea typeface="楷体" panose="02010609060101010101" pitchFamily="49" charset="-122"/>
              </a:rPr>
              <a:t>人。</a:t>
            </a:r>
            <a:endParaRPr lang="en-US" altLang="zh-CN" sz="2400" dirty="0">
              <a:latin typeface="楷体" panose="02010609060101010101" pitchFamily="49" charset="-122"/>
              <a:ea typeface="楷体" panose="02010609060101010101" pitchFamily="49" charset="-122"/>
            </a:endParaRPr>
          </a:p>
          <a:p>
            <a:pPr algn="just">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笔试由学校统一组织，科目为数学</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高考以上难度，不分文理</a:t>
            </a:r>
            <a:r>
              <a:rPr lang="en-US" altLang="zh-CN" sz="2400" dirty="0">
                <a:latin typeface="楷体" panose="02010609060101010101" pitchFamily="49" charset="-122"/>
                <a:ea typeface="楷体" panose="02010609060101010101" pitchFamily="49" charset="-122"/>
              </a:rPr>
              <a:t>) +</a:t>
            </a:r>
            <a:r>
              <a:rPr lang="zh-CN" altLang="en-US" sz="2400" dirty="0">
                <a:latin typeface="楷体" panose="02010609060101010101" pitchFamily="49" charset="-122"/>
                <a:ea typeface="楷体" panose="02010609060101010101" pitchFamily="49" charset="-122"/>
              </a:rPr>
              <a:t>英语 </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高考以上难度，无听力、口语考试</a:t>
            </a:r>
            <a:r>
              <a:rPr lang="en-US" altLang="zh-CN" sz="2400" dirty="0">
                <a:latin typeface="楷体" panose="02010609060101010101" pitchFamily="49" charset="-122"/>
                <a:ea typeface="楷体" panose="02010609060101010101" pitchFamily="49" charset="-122"/>
              </a:rPr>
              <a:t>)</a:t>
            </a:r>
            <a:r>
              <a:rPr lang="zh-CN" altLang="en-US" sz="2400" dirty="0">
                <a:latin typeface="楷体" panose="02010609060101010101" pitchFamily="49" charset="-122"/>
                <a:ea typeface="楷体" panose="02010609060101010101" pitchFamily="49" charset="-122"/>
              </a:rPr>
              <a:t>。</a:t>
            </a:r>
            <a:endParaRPr lang="en-US" altLang="zh-CN" sz="2400" dirty="0">
              <a:latin typeface="楷体" panose="02010609060101010101" pitchFamily="49" charset="-122"/>
              <a:ea typeface="楷体" panose="02010609060101010101" pitchFamily="49" charset="-122"/>
            </a:endParaRPr>
          </a:p>
          <a:p>
            <a:pPr algn="just">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面试考察综合能力。</a:t>
            </a:r>
            <a:endParaRPr lang="en-US" altLang="zh-CN" sz="2400" dirty="0">
              <a:latin typeface="楷体" panose="02010609060101010101" pitchFamily="49" charset="-122"/>
              <a:ea typeface="楷体" panose="02010609060101010101" pitchFamily="49" charset="-122"/>
            </a:endParaRPr>
          </a:p>
          <a:p>
            <a:pPr algn="just">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按照百分制笔试</a:t>
            </a:r>
            <a:r>
              <a:rPr lang="en-US" altLang="zh-CN" sz="2400" dirty="0">
                <a:latin typeface="楷体" panose="02010609060101010101" pitchFamily="49" charset="-122"/>
                <a:ea typeface="楷体" panose="02010609060101010101" pitchFamily="49" charset="-122"/>
              </a:rPr>
              <a:t>60%</a:t>
            </a:r>
            <a:r>
              <a:rPr lang="zh-CN" altLang="en-US" sz="2400" dirty="0">
                <a:latin typeface="楷体" panose="02010609060101010101" pitchFamily="49" charset="-122"/>
                <a:ea typeface="楷体" panose="02010609060101010101" pitchFamily="49" charset="-122"/>
              </a:rPr>
              <a:t>、面试</a:t>
            </a:r>
            <a:r>
              <a:rPr lang="en-US" altLang="zh-CN" sz="2400" dirty="0">
                <a:latin typeface="楷体" panose="02010609060101010101" pitchFamily="49" charset="-122"/>
                <a:ea typeface="楷体" panose="02010609060101010101" pitchFamily="49" charset="-122"/>
              </a:rPr>
              <a:t>40%</a:t>
            </a:r>
            <a:r>
              <a:rPr lang="zh-CN" altLang="en-US" sz="2400" dirty="0">
                <a:latin typeface="楷体" panose="02010609060101010101" pitchFamily="49" charset="-122"/>
                <a:ea typeface="楷体" panose="02010609060101010101" pitchFamily="49" charset="-122"/>
              </a:rPr>
              <a:t>的比例确定综合成绩，依综合成绩由高至低依次录取。</a:t>
            </a:r>
            <a:endParaRPr lang="en-US" altLang="zh-CN" sz="2400" dirty="0">
              <a:latin typeface="楷体" panose="02010609060101010101" pitchFamily="49" charset="-122"/>
              <a:ea typeface="楷体" panose="02010609060101010101" pitchFamily="49" charset="-122"/>
            </a:endParaRPr>
          </a:p>
          <a:p>
            <a:pPr>
              <a:buFont typeface="Wingdings" panose="05000000000000000000" pitchFamily="2" charset="2"/>
              <a:buChar char="l"/>
            </a:pP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755576" y="1354609"/>
            <a:ext cx="4464496" cy="584775"/>
          </a:xfrm>
          <a:prstGeom prst="rect">
            <a:avLst/>
          </a:prstGeom>
          <a:noFill/>
        </p:spPr>
        <p:txBody>
          <a:bodyPr wrap="square" rtlCol="0">
            <a:spAutoFit/>
          </a:bodyPr>
          <a:lstStyle/>
          <a:p>
            <a:r>
              <a:rPr lang="zh-CN" altLang="en-US" sz="3200" b="1" dirty="0">
                <a:solidFill>
                  <a:srgbClr val="0070C0"/>
                </a:solidFill>
              </a:rPr>
              <a:t>选拔与退出</a:t>
            </a:r>
            <a:endParaRPr lang="zh-CN" altLang="en-US" sz="3200" b="1" dirty="0">
              <a:solidFill>
                <a:srgbClr val="0070C0"/>
              </a:solidFill>
            </a:endParaRPr>
          </a:p>
        </p:txBody>
      </p:sp>
      <p:sp>
        <p:nvSpPr>
          <p:cNvPr id="7" name="TextBox 6"/>
          <p:cNvSpPr txBox="1"/>
          <p:nvPr/>
        </p:nvSpPr>
        <p:spPr>
          <a:xfrm>
            <a:off x="755576" y="2132856"/>
            <a:ext cx="7632848" cy="3693319"/>
          </a:xfrm>
          <a:prstGeom prst="rect">
            <a:avLst/>
          </a:prstGeom>
          <a:noFill/>
        </p:spPr>
        <p:txBody>
          <a:bodyPr wrap="square" rtlCol="0">
            <a:spAutoFit/>
          </a:bodyPr>
          <a:lstStyle/>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从其他学院选拔进入经济伯苓班的同学，学籍转入经济学院。</a:t>
            </a:r>
            <a:endParaRPr lang="en-US" altLang="zh-CN" sz="20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经济伯苓班采取动态调整机制，退出经济伯苓班的学生将进入经济学院经济学专业学习。</a:t>
            </a:r>
            <a:endParaRPr lang="en-US" altLang="zh-CN" sz="24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退出经济伯苓班并转入经济学院经济学专业学习的同学，需根据经济学专业的培养计划自行补修相关课程。</a:t>
            </a:r>
            <a:endParaRPr lang="en-US" altLang="zh-CN" sz="2000" dirty="0">
              <a:latin typeface="楷体" panose="02010609060101010101" pitchFamily="49" charset="-122"/>
              <a:ea typeface="楷体" panose="02010609060101010101" pitchFamily="49" charset="-122"/>
            </a:endParaRPr>
          </a:p>
          <a:p>
            <a:pPr>
              <a:buFont typeface="Wingdings" panose="05000000000000000000" pitchFamily="2" charset="2"/>
              <a:buChar char="l"/>
            </a:pP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827584" y="1116033"/>
            <a:ext cx="4464496" cy="584775"/>
          </a:xfrm>
          <a:prstGeom prst="rect">
            <a:avLst/>
          </a:prstGeom>
          <a:noFill/>
        </p:spPr>
        <p:txBody>
          <a:bodyPr wrap="square" rtlCol="0">
            <a:spAutoFit/>
          </a:bodyPr>
          <a:lstStyle/>
          <a:p>
            <a:r>
              <a:rPr lang="zh-CN" altLang="en-US" sz="3200" b="1" dirty="0">
                <a:solidFill>
                  <a:srgbClr val="0070C0"/>
                </a:solidFill>
              </a:rPr>
              <a:t>国际交流</a:t>
            </a:r>
            <a:endParaRPr lang="zh-CN" altLang="en-US" sz="3200" b="1" dirty="0">
              <a:solidFill>
                <a:srgbClr val="0070C0"/>
              </a:solidFill>
            </a:endParaRPr>
          </a:p>
        </p:txBody>
      </p:sp>
      <p:sp>
        <p:nvSpPr>
          <p:cNvPr id="7" name="TextBox 6"/>
          <p:cNvSpPr txBox="1"/>
          <p:nvPr/>
        </p:nvSpPr>
        <p:spPr>
          <a:xfrm>
            <a:off x="755576" y="1940054"/>
            <a:ext cx="7632848" cy="3693319"/>
          </a:xfrm>
          <a:prstGeom prst="rect">
            <a:avLst/>
          </a:prstGeom>
          <a:noFill/>
        </p:spPr>
        <p:txBody>
          <a:bodyPr wrap="square" rtlCol="0">
            <a:spAutoFit/>
          </a:bodyPr>
          <a:lstStyle/>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提供专项资金支持经济伯苓班学生在学期间到国际知名高校进行学习交流。</a:t>
            </a:r>
            <a:endParaRPr lang="en-US" altLang="zh-CN" sz="24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endParaRPr lang="en-US" altLang="zh-CN" sz="24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近年来，经济伯苓班同学全员前往英国牛津大学与剑桥大学等国际知名高校进行短期交流和学习，体验多元文化，提升了国际学术交流能力。</a:t>
            </a:r>
            <a:endParaRPr lang="en-US" altLang="zh-CN" sz="2400" dirty="0">
              <a:latin typeface="楷体" panose="02010609060101010101" pitchFamily="49" charset="-122"/>
              <a:ea typeface="楷体" panose="02010609060101010101" pitchFamily="49" charset="-122"/>
            </a:endParaRPr>
          </a:p>
          <a:p>
            <a:pPr>
              <a:buFont typeface="Wingdings" panose="05000000000000000000" pitchFamily="2" charset="2"/>
              <a:buChar char="l"/>
            </a:pP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58369"/>
          <p:cNvSpPr>
            <a:spLocks noGrp="1" noChangeArrowheads="1"/>
          </p:cNvSpPr>
          <p:nvPr>
            <p:ph type="title"/>
          </p:nvPr>
        </p:nvSpPr>
        <p:spPr>
          <a:xfrm>
            <a:off x="0" y="0"/>
            <a:ext cx="9144000" cy="908050"/>
          </a:xfrm>
          <a:solidFill>
            <a:srgbClr val="660066"/>
          </a:solidFill>
        </p:spPr>
        <p:txBody>
          <a:bodyPr/>
          <a:lstStyle/>
          <a:p>
            <a:pPr algn="l" eaLnBrk="1" hangingPunct="1"/>
            <a:r>
              <a:rPr lang="zh-CN" altLang="en-US" sz="3600" dirty="0">
                <a:solidFill>
                  <a:srgbClr val="FFFFCC"/>
                </a:solidFill>
              </a:rPr>
              <a:t>       </a:t>
            </a:r>
            <a:endParaRPr lang="en-US" altLang="zh-CN" sz="3600" dirty="0">
              <a:solidFill>
                <a:srgbClr val="FFFFCC"/>
              </a:solidFill>
            </a:endParaRPr>
          </a:p>
        </p:txBody>
      </p:sp>
      <p:pic>
        <p:nvPicPr>
          <p:cNvPr id="9219" name="图片 58370" descr="0d729944ae93eb75510ffe82"/>
          <p:cNvPicPr>
            <a:picLocks noChangeAspect="1" noChangeArrowheads="1"/>
          </p:cNvPicPr>
          <p:nvPr/>
        </p:nvPicPr>
        <p:blipFill>
          <a:blip r:embed="rId1" cstate="print"/>
          <a:srcRect/>
          <a:stretch>
            <a:fillRect/>
          </a:stretch>
        </p:blipFill>
        <p:spPr bwMode="auto">
          <a:xfrm>
            <a:off x="7956550" y="0"/>
            <a:ext cx="1187450" cy="908050"/>
          </a:xfrm>
          <a:prstGeom prst="rect">
            <a:avLst/>
          </a:prstGeom>
          <a:noFill/>
          <a:ln w="9525">
            <a:noFill/>
            <a:miter lim="800000"/>
            <a:headEnd/>
            <a:tailEnd/>
          </a:ln>
        </p:spPr>
      </p:pic>
      <p:pic>
        <p:nvPicPr>
          <p:cNvPr id="9220" name="图片 58371" descr="未命名3"/>
          <p:cNvPicPr>
            <a:picLocks noChangeAspect="1" noChangeArrowheads="1"/>
          </p:cNvPicPr>
          <p:nvPr/>
        </p:nvPicPr>
        <p:blipFill>
          <a:blip r:embed="rId2" cstate="print"/>
          <a:srcRect/>
          <a:stretch>
            <a:fillRect/>
          </a:stretch>
        </p:blipFill>
        <p:spPr bwMode="auto">
          <a:xfrm>
            <a:off x="35496" y="72008"/>
            <a:ext cx="971550" cy="836712"/>
          </a:xfrm>
          <a:prstGeom prst="rect">
            <a:avLst/>
          </a:prstGeom>
          <a:noFill/>
          <a:ln w="9525">
            <a:noFill/>
            <a:miter lim="800000"/>
            <a:headEnd/>
            <a:tailEnd/>
          </a:ln>
        </p:spPr>
      </p:pic>
      <p:sp>
        <p:nvSpPr>
          <p:cNvPr id="5" name="TextBox 4"/>
          <p:cNvSpPr txBox="1"/>
          <p:nvPr/>
        </p:nvSpPr>
        <p:spPr>
          <a:xfrm>
            <a:off x="755576" y="1147391"/>
            <a:ext cx="7560840" cy="583565"/>
          </a:xfrm>
          <a:prstGeom prst="rect">
            <a:avLst/>
          </a:prstGeom>
          <a:noFill/>
        </p:spPr>
        <p:txBody>
          <a:bodyPr wrap="square" rtlCol="0">
            <a:spAutoFit/>
          </a:bodyPr>
          <a:lstStyle/>
          <a:p>
            <a:r>
              <a:rPr lang="en-US" altLang="zh-CN" sz="3200" b="1" dirty="0">
                <a:solidFill>
                  <a:srgbClr val="0070C0"/>
                </a:solidFill>
              </a:rPr>
              <a:t>2021</a:t>
            </a:r>
            <a:r>
              <a:rPr lang="zh-CN" altLang="en-US" sz="3200" b="1" dirty="0">
                <a:solidFill>
                  <a:srgbClr val="0070C0"/>
                </a:solidFill>
              </a:rPr>
              <a:t>年遴选具体安排</a:t>
            </a:r>
            <a:endParaRPr lang="zh-CN" altLang="en-US" sz="3200" b="1" dirty="0">
              <a:solidFill>
                <a:srgbClr val="0070C0"/>
              </a:solidFill>
            </a:endParaRPr>
          </a:p>
        </p:txBody>
      </p:sp>
      <p:sp>
        <p:nvSpPr>
          <p:cNvPr id="7" name="TextBox 6"/>
          <p:cNvSpPr txBox="1"/>
          <p:nvPr/>
        </p:nvSpPr>
        <p:spPr>
          <a:xfrm>
            <a:off x="755576" y="2172920"/>
            <a:ext cx="7632848" cy="3969385"/>
          </a:xfrm>
          <a:prstGeom prst="rect">
            <a:avLst/>
          </a:prstGeom>
          <a:noFill/>
        </p:spPr>
        <p:txBody>
          <a:bodyPr wrap="square" rtlCol="0">
            <a:spAutoFit/>
          </a:bodyPr>
          <a:lstStyle/>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宣讲会：</a:t>
            </a:r>
            <a:r>
              <a:rPr lang="zh-CN" altLang="en-US" sz="2400" dirty="0">
                <a:latin typeface="楷体" panose="02010609060101010101" pitchFamily="49" charset="-122"/>
                <a:ea typeface="楷体" panose="02010609060101010101" pitchFamily="49" charset="-122"/>
                <a:sym typeface="+mn-ea"/>
              </a:rPr>
              <a:t>线上宣讲时间：</a:t>
            </a:r>
            <a:r>
              <a:rPr lang="en-US" altLang="zh-CN" sz="2400" dirty="0">
                <a:latin typeface="楷体" panose="02010609060101010101" pitchFamily="49" charset="-122"/>
                <a:ea typeface="楷体" panose="02010609060101010101" pitchFamily="49" charset="-122"/>
                <a:sym typeface="+mn-ea"/>
              </a:rPr>
              <a:t>2021</a:t>
            </a:r>
            <a:r>
              <a:rPr lang="zh-CN" altLang="en-US" sz="2400" dirty="0">
                <a:latin typeface="楷体" panose="02010609060101010101" pitchFamily="49" charset="-122"/>
                <a:ea typeface="楷体" panose="02010609060101010101" pitchFamily="49" charset="-122"/>
                <a:sym typeface="+mn-ea"/>
              </a:rPr>
              <a:t>年</a:t>
            </a:r>
            <a:r>
              <a:rPr lang="en-US" altLang="zh-CN" sz="2400" dirty="0">
                <a:latin typeface="楷体" panose="02010609060101010101" pitchFamily="49" charset="-122"/>
                <a:ea typeface="楷体" panose="02010609060101010101" pitchFamily="49" charset="-122"/>
                <a:sym typeface="+mn-ea"/>
              </a:rPr>
              <a:t>8</a:t>
            </a:r>
            <a:r>
              <a:rPr lang="zh-CN" altLang="en-US" sz="2400" dirty="0">
                <a:latin typeface="楷体" panose="02010609060101010101" pitchFamily="49" charset="-122"/>
                <a:ea typeface="楷体" panose="02010609060101010101" pitchFamily="49" charset="-122"/>
                <a:sym typeface="+mn-ea"/>
              </a:rPr>
              <a:t>月</a:t>
            </a:r>
            <a:r>
              <a:rPr lang="en-US" altLang="zh-CN" sz="2400" dirty="0">
                <a:latin typeface="楷体" panose="02010609060101010101" pitchFamily="49" charset="-122"/>
                <a:ea typeface="楷体" panose="02010609060101010101" pitchFamily="49" charset="-122"/>
                <a:sym typeface="+mn-ea"/>
              </a:rPr>
              <a:t>29</a:t>
            </a:r>
            <a:r>
              <a:rPr lang="zh-CN" altLang="en-US" sz="2400" dirty="0">
                <a:latin typeface="楷体" panose="02010609060101010101" pitchFamily="49" charset="-122"/>
                <a:ea typeface="楷体" panose="02010609060101010101" pitchFamily="49" charset="-122"/>
                <a:sym typeface="+mn-ea"/>
              </a:rPr>
              <a:t>日</a:t>
            </a:r>
            <a:r>
              <a:rPr lang="en-US" altLang="zh-CN" sz="2400" dirty="0">
                <a:latin typeface="楷体" panose="02010609060101010101" pitchFamily="49" charset="-122"/>
                <a:ea typeface="楷体" panose="02010609060101010101" pitchFamily="49" charset="-122"/>
                <a:sym typeface="+mn-ea"/>
              </a:rPr>
              <a:t>14:00</a:t>
            </a:r>
            <a:r>
              <a:rPr lang="zh-CN" altLang="en-US" sz="2400" dirty="0">
                <a:latin typeface="楷体" panose="02010609060101010101" pitchFamily="49" charset="-122"/>
                <a:ea typeface="楷体" panose="02010609060101010101" pitchFamily="49" charset="-122"/>
                <a:sym typeface="+mn-ea"/>
              </a:rPr>
              <a:t>，腾讯 会议号：514 780 866</a:t>
            </a:r>
            <a:endParaRPr lang="en-US" altLang="zh-CN" dirty="0"/>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笔试：</a:t>
            </a:r>
            <a:r>
              <a:rPr lang="en-US" altLang="zh-CN" sz="2400" dirty="0">
                <a:latin typeface="楷体" panose="02010609060101010101" pitchFamily="49" charset="-122"/>
                <a:ea typeface="楷体" panose="02010609060101010101" pitchFamily="49" charset="-122"/>
              </a:rPr>
              <a:t>2021</a:t>
            </a:r>
            <a:r>
              <a:rPr lang="zh-CN" altLang="en-US" sz="2400" dirty="0">
                <a:latin typeface="楷体" panose="02010609060101010101" pitchFamily="49" charset="-122"/>
                <a:ea typeface="楷体" panose="02010609060101010101" pitchFamily="49" charset="-122"/>
              </a:rPr>
              <a:t>年</a:t>
            </a:r>
            <a:r>
              <a:rPr lang="en-US" altLang="zh-CN" sz="2400" dirty="0">
                <a:latin typeface="楷体" panose="02010609060101010101" pitchFamily="49" charset="-122"/>
                <a:ea typeface="楷体" panose="02010609060101010101" pitchFamily="49" charset="-122"/>
              </a:rPr>
              <a:t>9</a:t>
            </a:r>
            <a:r>
              <a:rPr lang="zh-CN" altLang="en-US" sz="2400" dirty="0">
                <a:latin typeface="楷体" panose="02010609060101010101" pitchFamily="49" charset="-122"/>
                <a:ea typeface="楷体" panose="02010609060101010101" pitchFamily="49" charset="-122"/>
              </a:rPr>
              <a:t>月</a:t>
            </a:r>
            <a:r>
              <a:rPr lang="en-US" altLang="zh-CN" sz="2400" dirty="0">
                <a:latin typeface="楷体" panose="02010609060101010101" pitchFamily="49" charset="-122"/>
                <a:ea typeface="楷体" panose="02010609060101010101" pitchFamily="49" charset="-122"/>
              </a:rPr>
              <a:t>5</a:t>
            </a:r>
            <a:r>
              <a:rPr lang="zh-CN" altLang="en-US" sz="2400" dirty="0">
                <a:latin typeface="楷体" panose="02010609060101010101" pitchFamily="49" charset="-122"/>
                <a:ea typeface="楷体" panose="02010609060101010101" pitchFamily="49" charset="-122"/>
              </a:rPr>
              <a:t>日（周日）上午，具体时间地点见学校通知</a:t>
            </a:r>
            <a:endParaRPr lang="en-US" altLang="zh-CN" sz="2400" dirty="0">
              <a:latin typeface="楷体" panose="02010609060101010101" pitchFamily="49" charset="-122"/>
              <a:ea typeface="楷体" panose="02010609060101010101" pitchFamily="49" charset="-122"/>
            </a:endParaRPr>
          </a:p>
          <a:p>
            <a:pPr>
              <a:lnSpc>
                <a:spcPct val="150000"/>
              </a:lnSpc>
              <a:buFont typeface="Wingdings" panose="05000000000000000000" pitchFamily="2" charset="2"/>
              <a:buChar char="l"/>
            </a:pPr>
            <a:r>
              <a:rPr lang="zh-CN" altLang="en-US" sz="2400" dirty="0">
                <a:latin typeface="楷体" panose="02010609060101010101" pitchFamily="49" charset="-122"/>
                <a:ea typeface="楷体" panose="02010609060101010101" pitchFamily="49" charset="-122"/>
              </a:rPr>
              <a:t>面试：根据笔试结果确定面试名单，面试名单及面试时间地点将在经济学院网站公布</a:t>
            </a:r>
            <a:endParaRPr lang="en-US" altLang="zh-CN" sz="2400" dirty="0">
              <a:latin typeface="楷体" panose="02010609060101010101" pitchFamily="49" charset="-122"/>
              <a:ea typeface="楷体" panose="02010609060101010101" pitchFamily="49" charset="-122"/>
            </a:endParaRPr>
          </a:p>
          <a:p>
            <a:pPr>
              <a:lnSpc>
                <a:spcPct val="150000"/>
              </a:lnSpc>
            </a:pPr>
            <a:r>
              <a:rPr lang="zh-CN" altLang="en-US" sz="2400" dirty="0">
                <a:latin typeface="楷体" panose="02010609060101010101" pitchFamily="49" charset="-122"/>
                <a:ea typeface="楷体" panose="02010609060101010101" pitchFamily="49" charset="-122"/>
              </a:rPr>
              <a:t>（网址：</a:t>
            </a:r>
            <a:r>
              <a:rPr lang="en-US" altLang="zh-CN" sz="2400" dirty="0">
                <a:latin typeface="楷体" panose="02010609060101010101" pitchFamily="49" charset="-122"/>
                <a:ea typeface="楷体" panose="02010609060101010101" pitchFamily="49" charset="-122"/>
              </a:rPr>
              <a:t>http://economics.nankai.edu.cn</a:t>
            </a:r>
            <a:r>
              <a:rPr lang="zh-CN" altLang="en-US" sz="2400" dirty="0">
                <a:latin typeface="楷体" panose="02010609060101010101" pitchFamily="49" charset="-122"/>
                <a:ea typeface="楷体" panose="02010609060101010101" pitchFamily="49" charset="-122"/>
              </a:rPr>
              <a:t>）</a:t>
            </a:r>
            <a:endParaRPr lang="en-US" altLang="zh-CN" sz="2400" dirty="0">
              <a:latin typeface="楷体" panose="02010609060101010101" pitchFamily="49" charset="-122"/>
              <a:ea typeface="楷体" panose="02010609060101010101" pitchFamily="49"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1300</Words>
  <Application>WPS 演示</Application>
  <PresentationFormat>全屏显示(4:3)</PresentationFormat>
  <Paragraphs>91</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Arial</vt:lpstr>
      <vt:lpstr>宋体</vt:lpstr>
      <vt:lpstr>Wingdings</vt:lpstr>
      <vt:lpstr>华文隶书</vt:lpstr>
      <vt:lpstr>隶书</vt:lpstr>
      <vt:lpstr>黑体</vt:lpstr>
      <vt:lpstr>楷体</vt:lpstr>
      <vt:lpstr>Calibri</vt:lpstr>
      <vt:lpstr>微软雅黑</vt:lpstr>
      <vt:lpstr>Arial Unicode MS</vt:lpstr>
      <vt:lpstr>Office 主题</vt:lpstr>
      <vt:lpstr>PowerPoint 演示文稿</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dc:creator>
  <cp:lastModifiedBy>林二豆</cp:lastModifiedBy>
  <cp:revision>35</cp:revision>
  <dcterms:created xsi:type="dcterms:W3CDTF">2018-12-11T06:17:00Z</dcterms:created>
  <dcterms:modified xsi:type="dcterms:W3CDTF">2021-08-25T07:56:18Z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2052-11.1.0.9192</vt:lpwstr>
  </property>
</Properties>
</file>